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71" r:id="rId7"/>
    <p:sldId id="272" r:id="rId8"/>
    <p:sldId id="269" r:id="rId9"/>
    <p:sldId id="25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107" d="100"/>
          <a:sy n="107" d="100"/>
        </p:scale>
        <p:origin x="-9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6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1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2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6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46668-C86B-45BD-82CF-1870FA9C9C0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A798-F87E-4E8B-ACC7-7BF2806D55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Lordship Ethnics II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86200" y="5791200"/>
            <a:ext cx="6400800" cy="1752600"/>
          </a:xfrm>
        </p:spPr>
        <p:txBody>
          <a:bodyPr/>
          <a:lstStyle/>
          <a:p>
            <a:r>
              <a:rPr lang="en-US" dirty="0" smtClean="0"/>
              <a:t>Antonio Martín</a:t>
            </a:r>
            <a:endParaRPr lang="en-U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43634"/>
            <a:ext cx="4419600" cy="3137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3013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Lordships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ethnic lordships which settled in present Ecuadorian territories had varying importance.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Some of them were large political units which integrated various chiefdoms. Others were quite small.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810000"/>
            <a:ext cx="2172121" cy="2858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362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48"/>
            <a:ext cx="9144000" cy="682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6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In the far north, the </a:t>
            </a:r>
            <a:r>
              <a:rPr lang="en-US" dirty="0" err="1" smtClean="0">
                <a:solidFill>
                  <a:schemeClr val="bg1"/>
                </a:solidFill>
              </a:rPr>
              <a:t>Quillacingas</a:t>
            </a:r>
            <a:r>
              <a:rPr lang="en-US" dirty="0" smtClean="0">
                <a:solidFill>
                  <a:schemeClr val="bg1"/>
                </a:solidFill>
              </a:rPr>
              <a:t> and Pastures lived.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Among the rivers </a:t>
            </a:r>
            <a:r>
              <a:rPr lang="en-US" dirty="0" err="1" smtClean="0">
                <a:solidFill>
                  <a:schemeClr val="bg1"/>
                </a:solidFill>
              </a:rPr>
              <a:t>Chota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Guayllabamba</a:t>
            </a:r>
            <a:r>
              <a:rPr lang="en-US" dirty="0" smtClean="0">
                <a:solidFill>
                  <a:schemeClr val="bg1"/>
                </a:solidFill>
              </a:rPr>
              <a:t>, there was a series of interconnected lordships: </a:t>
            </a:r>
            <a:r>
              <a:rPr lang="en-US" dirty="0" err="1" smtClean="0">
                <a:solidFill>
                  <a:schemeClr val="bg1"/>
                </a:solidFill>
              </a:rPr>
              <a:t>Caranqui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Cochasquí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Otavalo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Cayambe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Quito had already set up a commercial and political center.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Towards the south were the lordships of </a:t>
            </a:r>
            <a:r>
              <a:rPr lang="en-US" dirty="0" err="1" smtClean="0">
                <a:solidFill>
                  <a:schemeClr val="bg1"/>
                </a:solidFill>
              </a:rPr>
              <a:t>Panzaleo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Píllaro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Sigchos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Puruhá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Yumbo</a:t>
            </a:r>
            <a:r>
              <a:rPr lang="en-US" dirty="0" smtClean="0">
                <a:solidFill>
                  <a:schemeClr val="bg1"/>
                </a:solidFill>
              </a:rPr>
              <a:t> Indians lived in the tropical southwest of Quito.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From the knot of Azuay to the south was located the lordship </a:t>
            </a:r>
            <a:r>
              <a:rPr lang="en-US" dirty="0" err="1" smtClean="0">
                <a:solidFill>
                  <a:schemeClr val="bg1"/>
                </a:solidFill>
              </a:rPr>
              <a:t>Cañari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paltas</a:t>
            </a:r>
            <a:r>
              <a:rPr lang="en-US" dirty="0" smtClean="0">
                <a:solidFill>
                  <a:schemeClr val="bg1"/>
                </a:solidFill>
              </a:rPr>
              <a:t> were in the far south.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3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On the northern coast, </a:t>
            </a:r>
            <a:r>
              <a:rPr lang="en-US" dirty="0" err="1" smtClean="0">
                <a:solidFill>
                  <a:schemeClr val="bg1"/>
                </a:solidFill>
              </a:rPr>
              <a:t>Atacames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Tolita</a:t>
            </a:r>
            <a:r>
              <a:rPr lang="en-US" dirty="0" smtClean="0">
                <a:solidFill>
                  <a:schemeClr val="bg1"/>
                </a:solidFill>
              </a:rPr>
              <a:t> were developed.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 most important lordship ethnic of the current </a:t>
            </a:r>
            <a:r>
              <a:rPr lang="en-US" dirty="0" err="1" smtClean="0">
                <a:solidFill>
                  <a:schemeClr val="bg1"/>
                </a:solidFill>
              </a:rPr>
              <a:t>Manabi</a:t>
            </a:r>
            <a:r>
              <a:rPr lang="en-US" dirty="0" smtClean="0">
                <a:solidFill>
                  <a:schemeClr val="bg1"/>
                </a:solidFill>
              </a:rPr>
              <a:t> was </a:t>
            </a:r>
            <a:r>
              <a:rPr lang="en-US" dirty="0" err="1" smtClean="0">
                <a:solidFill>
                  <a:schemeClr val="bg1"/>
                </a:solidFill>
              </a:rPr>
              <a:t>Manteño</a:t>
            </a:r>
            <a:r>
              <a:rPr lang="en-US" dirty="0" smtClean="0">
                <a:solidFill>
                  <a:schemeClr val="bg1"/>
                </a:solidFill>
              </a:rPr>
              <a:t>, and those that stood out in the current Guayas were </a:t>
            </a:r>
            <a:r>
              <a:rPr lang="en-US" dirty="0" err="1" smtClean="0">
                <a:solidFill>
                  <a:schemeClr val="bg1"/>
                </a:solidFill>
              </a:rPr>
              <a:t>Huancavilcas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Punáes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Chonos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In the Amazon region, </a:t>
            </a:r>
            <a:r>
              <a:rPr lang="en-US" dirty="0" err="1" smtClean="0">
                <a:solidFill>
                  <a:schemeClr val="bg1"/>
                </a:solidFill>
              </a:rPr>
              <a:t>Cofan</a:t>
            </a:r>
            <a:r>
              <a:rPr lang="en-US" dirty="0" smtClean="0">
                <a:solidFill>
                  <a:schemeClr val="bg1"/>
                </a:solidFill>
              </a:rPr>
              <a:t>, feral and </a:t>
            </a:r>
            <a:r>
              <a:rPr lang="en-US" dirty="0" err="1">
                <a:solidFill>
                  <a:schemeClr val="bg1"/>
                </a:solidFill>
              </a:rPr>
              <a:t>Q</a:t>
            </a:r>
            <a:r>
              <a:rPr lang="en-US" dirty="0" err="1" smtClean="0">
                <a:solidFill>
                  <a:schemeClr val="bg1"/>
                </a:solidFill>
              </a:rPr>
              <a:t>uijos</a:t>
            </a:r>
            <a:r>
              <a:rPr lang="en-US" dirty="0" smtClean="0">
                <a:solidFill>
                  <a:schemeClr val="bg1"/>
                </a:solidFill>
              </a:rPr>
              <a:t> people lived.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2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There was an important and constant </a:t>
            </a:r>
            <a:r>
              <a:rPr lang="en-US" dirty="0" smtClean="0">
                <a:solidFill>
                  <a:srgbClr val="FFFF00"/>
                </a:solidFill>
              </a:rPr>
              <a:t>exchange</a:t>
            </a:r>
            <a:r>
              <a:rPr lang="en-US" dirty="0" smtClean="0">
                <a:solidFill>
                  <a:schemeClr val="bg1"/>
                </a:solidFill>
              </a:rPr>
              <a:t> of product </a:t>
            </a:r>
            <a:r>
              <a:rPr lang="en-US" dirty="0" smtClean="0">
                <a:solidFill>
                  <a:srgbClr val="FFFF00"/>
                </a:solidFill>
              </a:rPr>
              <a:t>between ethnic lordships.</a:t>
            </a:r>
            <a:r>
              <a:rPr lang="en-US" dirty="0" smtClean="0">
                <a:solidFill>
                  <a:schemeClr val="bg1"/>
                </a:solidFill>
              </a:rPr>
              <a:t> Part of their </a:t>
            </a:r>
            <a:r>
              <a:rPr lang="en-US" dirty="0" smtClean="0">
                <a:solidFill>
                  <a:srgbClr val="FFFF00"/>
                </a:solidFill>
              </a:rPr>
              <a:t>alliances</a:t>
            </a:r>
            <a:r>
              <a:rPr lang="en-US" dirty="0" smtClean="0">
                <a:solidFill>
                  <a:schemeClr val="bg1"/>
                </a:solidFill>
              </a:rPr>
              <a:t> was to keep the </a:t>
            </a:r>
            <a:r>
              <a:rPr lang="en-US" dirty="0" smtClean="0">
                <a:solidFill>
                  <a:srgbClr val="FFFF00"/>
                </a:solidFill>
              </a:rPr>
              <a:t>barter </a:t>
            </a:r>
            <a:r>
              <a:rPr lang="en-US" dirty="0" smtClean="0">
                <a:solidFill>
                  <a:schemeClr val="bg1"/>
                </a:solidFill>
              </a:rPr>
              <a:t>of products between different </a:t>
            </a:r>
            <a:r>
              <a:rPr lang="en-US" dirty="0" smtClean="0">
                <a:solidFill>
                  <a:srgbClr val="FFFF00"/>
                </a:solidFill>
              </a:rPr>
              <a:t>villages</a:t>
            </a:r>
            <a:r>
              <a:rPr lang="en-US" dirty="0" smtClean="0">
                <a:solidFill>
                  <a:schemeClr val="bg1"/>
                </a:solidFill>
              </a:rPr>
              <a:t>. To do this, </a:t>
            </a:r>
            <a:r>
              <a:rPr lang="en-US" dirty="0" smtClean="0">
                <a:solidFill>
                  <a:srgbClr val="FFFF00"/>
                </a:solidFill>
              </a:rPr>
              <a:t>specialized groups in trading</a:t>
            </a:r>
            <a:r>
              <a:rPr lang="en-US" dirty="0" smtClean="0">
                <a:solidFill>
                  <a:schemeClr val="bg1"/>
                </a:solidFill>
              </a:rPr>
              <a:t> were formed, who were called </a:t>
            </a:r>
            <a:r>
              <a:rPr lang="en-US" u="sng" dirty="0" err="1" smtClean="0">
                <a:solidFill>
                  <a:srgbClr val="FFFF00"/>
                </a:solidFill>
              </a:rPr>
              <a:t>mindalaes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In some cases, even </a:t>
            </a:r>
            <a:r>
              <a:rPr lang="en-US" dirty="0" smtClean="0">
                <a:solidFill>
                  <a:srgbClr val="FFFF00"/>
                </a:solidFill>
              </a:rPr>
              <a:t>confederations</a:t>
            </a:r>
            <a:r>
              <a:rPr lang="en-US" dirty="0" smtClean="0">
                <a:solidFill>
                  <a:schemeClr val="bg1"/>
                </a:solidFill>
              </a:rPr>
              <a:t> were formed for the purpose of </a:t>
            </a:r>
            <a:r>
              <a:rPr lang="en-US" dirty="0" smtClean="0">
                <a:solidFill>
                  <a:srgbClr val="FFFF00"/>
                </a:solidFill>
              </a:rPr>
              <a:t>trading</a:t>
            </a:r>
            <a:r>
              <a:rPr lang="en-US" dirty="0" smtClean="0">
                <a:solidFill>
                  <a:schemeClr val="bg1"/>
                </a:solidFill>
              </a:rPr>
              <a:t>, such as “</a:t>
            </a:r>
            <a:r>
              <a:rPr lang="en-US" u="sng" dirty="0" smtClean="0">
                <a:solidFill>
                  <a:srgbClr val="FFFF00"/>
                </a:solidFill>
              </a:rPr>
              <a:t>the merchants </a:t>
            </a:r>
            <a:r>
              <a:rPr lang="en-US" u="sng" dirty="0" err="1" smtClean="0">
                <a:solidFill>
                  <a:srgbClr val="FFFF00"/>
                </a:solidFill>
              </a:rPr>
              <a:t>manteños</a:t>
            </a:r>
            <a:r>
              <a:rPr lang="en-US" u="sng" dirty="0" smtClean="0">
                <a:solidFill>
                  <a:srgbClr val="FFFF00"/>
                </a:solidFill>
              </a:rPr>
              <a:t> leagues</a:t>
            </a:r>
            <a:r>
              <a:rPr lang="en-US" dirty="0" smtClean="0">
                <a:solidFill>
                  <a:schemeClr val="bg1"/>
                </a:solidFill>
              </a:rPr>
              <a:t>."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8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onfederations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After the year </a:t>
            </a:r>
            <a:r>
              <a:rPr lang="en-US" dirty="0" smtClean="0">
                <a:solidFill>
                  <a:srgbClr val="FFFF00"/>
                </a:solidFill>
              </a:rPr>
              <a:t>1000 A.D., </a:t>
            </a:r>
            <a:r>
              <a:rPr lang="en-US" dirty="0" smtClean="0">
                <a:solidFill>
                  <a:schemeClr val="bg1"/>
                </a:solidFill>
              </a:rPr>
              <a:t>some chiefdoms and ethnic lordships were </a:t>
            </a:r>
            <a:r>
              <a:rPr lang="en-US" dirty="0" smtClean="0">
                <a:solidFill>
                  <a:srgbClr val="FFFF00"/>
                </a:solidFill>
              </a:rPr>
              <a:t>grouped</a:t>
            </a:r>
            <a:r>
              <a:rPr lang="en-US" dirty="0" smtClean="0">
                <a:solidFill>
                  <a:schemeClr val="bg1"/>
                </a:solidFill>
              </a:rPr>
              <a:t> to form </a:t>
            </a:r>
            <a:r>
              <a:rPr lang="en-US" dirty="0" smtClean="0">
                <a:solidFill>
                  <a:srgbClr val="FFFF00"/>
                </a:solidFill>
              </a:rPr>
              <a:t>confederations</a:t>
            </a:r>
            <a:r>
              <a:rPr lang="en-US" dirty="0" smtClean="0">
                <a:solidFill>
                  <a:schemeClr val="bg1"/>
                </a:solidFill>
              </a:rPr>
              <a:t> of </a:t>
            </a:r>
            <a:r>
              <a:rPr lang="en-US" dirty="0" smtClean="0">
                <a:solidFill>
                  <a:srgbClr val="FFFF00"/>
                </a:solidFill>
              </a:rPr>
              <a:t>larger land areas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 chiefdom </a:t>
            </a:r>
            <a:r>
              <a:rPr lang="en-US" dirty="0" smtClean="0">
                <a:solidFill>
                  <a:srgbClr val="FFFF00"/>
                </a:solidFill>
              </a:rPr>
              <a:t>authority</a:t>
            </a:r>
            <a:r>
              <a:rPr lang="en-US" dirty="0" smtClean="0">
                <a:solidFill>
                  <a:schemeClr val="bg1"/>
                </a:solidFill>
              </a:rPr>
              <a:t> over other chiefdoms was recognized by </a:t>
            </a:r>
            <a:r>
              <a:rPr lang="en-US" dirty="0" smtClean="0">
                <a:solidFill>
                  <a:srgbClr val="FFFF00"/>
                </a:solidFill>
              </a:rPr>
              <a:t>wars, alliances, and marriages.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Some of the large lordships that were in charge of </a:t>
            </a:r>
            <a:r>
              <a:rPr lang="en-US" dirty="0" smtClean="0">
                <a:solidFill>
                  <a:srgbClr val="FFFF00"/>
                </a:solidFill>
              </a:rPr>
              <a:t>alliances</a:t>
            </a:r>
            <a:r>
              <a:rPr lang="en-US" dirty="0" smtClean="0">
                <a:solidFill>
                  <a:schemeClr val="bg1"/>
                </a:solidFill>
              </a:rPr>
              <a:t> were </a:t>
            </a:r>
            <a:r>
              <a:rPr lang="en-US" dirty="0" err="1" smtClean="0">
                <a:solidFill>
                  <a:srgbClr val="FFFF00"/>
                </a:solidFill>
              </a:rPr>
              <a:t>Caranqui-Cochasquí</a:t>
            </a:r>
            <a:r>
              <a:rPr lang="en-US" dirty="0" smtClean="0">
                <a:solidFill>
                  <a:schemeClr val="bg1"/>
                </a:solidFill>
              </a:rPr>
              <a:t>, in the north, and the </a:t>
            </a:r>
            <a:r>
              <a:rPr lang="en-US" dirty="0" err="1" smtClean="0">
                <a:solidFill>
                  <a:srgbClr val="FFFF00"/>
                </a:solidFill>
              </a:rPr>
              <a:t>Canari</a:t>
            </a:r>
            <a:r>
              <a:rPr lang="en-US" dirty="0" smtClean="0">
                <a:solidFill>
                  <a:schemeClr val="bg1"/>
                </a:solidFill>
              </a:rPr>
              <a:t>, in the southern Sierra.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64104"/>
            <a:ext cx="2209800" cy="1436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19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41147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FFFF00"/>
                </a:solidFill>
              </a:rPr>
              <a:t>Traditional historians</a:t>
            </a:r>
            <a:r>
              <a:rPr lang="en-US" dirty="0" smtClean="0">
                <a:solidFill>
                  <a:schemeClr val="bg1"/>
                </a:solidFill>
              </a:rPr>
              <a:t>, following the history of </a:t>
            </a:r>
            <a:r>
              <a:rPr lang="en-US" dirty="0" smtClean="0">
                <a:solidFill>
                  <a:srgbClr val="FFFF00"/>
                </a:solidFill>
              </a:rPr>
              <a:t>Father Juan de Velasco</a:t>
            </a:r>
            <a:r>
              <a:rPr lang="en-US" dirty="0" smtClean="0">
                <a:solidFill>
                  <a:schemeClr val="bg1"/>
                </a:solidFill>
              </a:rPr>
              <a:t>, perceived this reality with a Western European vision and spoke about </a:t>
            </a:r>
            <a:r>
              <a:rPr lang="en-US" dirty="0" smtClean="0">
                <a:solidFill>
                  <a:srgbClr val="FFFF00"/>
                </a:solidFill>
              </a:rPr>
              <a:t>the existence of the Kingdom of Quito</a:t>
            </a:r>
            <a:r>
              <a:rPr lang="en-US" dirty="0" smtClean="0">
                <a:solidFill>
                  <a:schemeClr val="bg1"/>
                </a:solidFill>
              </a:rPr>
              <a:t>, which covered most of present-day Ecuador.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But that kingdom is just a beautiful </a:t>
            </a:r>
            <a:r>
              <a:rPr lang="en-US" dirty="0" smtClean="0">
                <a:solidFill>
                  <a:srgbClr val="FFFF00"/>
                </a:solidFill>
              </a:rPr>
              <a:t>legend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However, the remarkable </a:t>
            </a:r>
            <a:r>
              <a:rPr lang="en-US" dirty="0" smtClean="0">
                <a:solidFill>
                  <a:srgbClr val="FFFF00"/>
                </a:solidFill>
              </a:rPr>
              <a:t>work of Velasco </a:t>
            </a:r>
            <a:r>
              <a:rPr lang="en-US" dirty="0" smtClean="0">
                <a:solidFill>
                  <a:schemeClr val="bg1"/>
                </a:solidFill>
              </a:rPr>
              <a:t>provides us with many </a:t>
            </a:r>
            <a:r>
              <a:rPr lang="en-US" dirty="0" smtClean="0">
                <a:solidFill>
                  <a:srgbClr val="FFFF00"/>
                </a:solidFill>
              </a:rPr>
              <a:t>clues</a:t>
            </a:r>
            <a:r>
              <a:rPr lang="en-US" dirty="0" smtClean="0">
                <a:solidFill>
                  <a:schemeClr val="bg1"/>
                </a:solidFill>
              </a:rPr>
              <a:t> about our </a:t>
            </a:r>
            <a:r>
              <a:rPr lang="en-US" dirty="0" smtClean="0">
                <a:solidFill>
                  <a:srgbClr val="FFFF00"/>
                </a:solidFill>
              </a:rPr>
              <a:t>ancient history</a:t>
            </a:r>
            <a:r>
              <a:rPr lang="en-US" dirty="0" smtClean="0">
                <a:solidFill>
                  <a:schemeClr val="bg1"/>
                </a:solidFill>
              </a:rPr>
              <a:t>, and that’s why </a:t>
            </a:r>
            <a:r>
              <a:rPr lang="en-US" dirty="0" smtClean="0">
                <a:solidFill>
                  <a:srgbClr val="FFFF00"/>
                </a:solidFill>
              </a:rPr>
              <a:t>Velasco (</a:t>
            </a:r>
            <a:r>
              <a:rPr lang="en-US" dirty="0" smtClean="0">
                <a:solidFill>
                  <a:srgbClr val="FFFF00"/>
                </a:solidFill>
                <a:hlinkClick r:id="" action="ppaction://hlinkshowjump?jump=nextslide"/>
              </a:rPr>
              <a:t>video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should be considered as one of our most </a:t>
            </a:r>
            <a:r>
              <a:rPr lang="en-US" dirty="0" smtClean="0">
                <a:solidFill>
                  <a:srgbClr val="FFFF00"/>
                </a:solidFill>
              </a:rPr>
              <a:t>important classics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3969661"/>
            <a:ext cx="2438399" cy="2881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10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Estudios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Sociales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Corporación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Editora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Nacional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Ministerio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Educación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 Ecuador.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Imprenta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Mariscal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415</Words>
  <Application>Microsoft Office PowerPoint</Application>
  <PresentationFormat>Presentación en pantalla (4:3)</PresentationFormat>
  <Paragraphs>27</Paragraphs>
  <Slides>9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The Lordship Ethnics II</vt:lpstr>
      <vt:lpstr>Main Lordships</vt:lpstr>
      <vt:lpstr>Presentación de PowerPoint</vt:lpstr>
      <vt:lpstr>Presentación de PowerPoint</vt:lpstr>
      <vt:lpstr>Presentación de PowerPoint</vt:lpstr>
      <vt:lpstr>Trade</vt:lpstr>
      <vt:lpstr>The Confederations</vt:lpstr>
      <vt:lpstr>Presentación de PowerPoint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Lordships</dc:title>
  <dc:creator>Asus</dc:creator>
  <cp:lastModifiedBy>PROFESOR</cp:lastModifiedBy>
  <cp:revision>12</cp:revision>
  <dcterms:created xsi:type="dcterms:W3CDTF">2013-10-12T23:24:53Z</dcterms:created>
  <dcterms:modified xsi:type="dcterms:W3CDTF">2014-10-29T10:23:14Z</dcterms:modified>
</cp:coreProperties>
</file>