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8" r:id="rId12"/>
    <p:sldId id="270" r:id="rId13"/>
    <p:sldId id="272" r:id="rId14"/>
    <p:sldId id="276" r:id="rId15"/>
    <p:sldId id="281" r:id="rId16"/>
    <p:sldId id="284" r:id="rId17"/>
    <p:sldId id="279" r:id="rId18"/>
    <p:sldId id="28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3" clrIdx="0">
    <p:extLst>
      <p:ext uri="{19B8F6BF-5375-455C-9EA6-DF929625EA0E}">
        <p15:presenceInfo xmlns:p15="http://schemas.microsoft.com/office/powerpoint/2012/main" xmlns="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51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9T20:24:30.476" idx="1">
    <p:pos x="4910" y="1153"/>
    <p:text>Shrub srAb: a woody plant smaller than a tree.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9T20:27:56.839" idx="3">
    <p:pos x="3018" y="232"/>
    <p:text>the upper part of the soil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Biomes in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Ecuador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66875"/>
            <a:ext cx="476250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9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 Biome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33843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This biome is characterized by being extremely </a:t>
            </a:r>
            <a:r>
              <a:rPr lang="en-US" dirty="0" smtClean="0"/>
              <a:t>dry. It </a:t>
            </a:r>
            <a:r>
              <a:rPr lang="en-US" dirty="0"/>
              <a:t>hardly </a:t>
            </a:r>
            <a:r>
              <a:rPr lang="en-US" dirty="0" smtClean="0"/>
              <a:t>rains </a:t>
            </a:r>
            <a:r>
              <a:rPr lang="en-US" dirty="0"/>
              <a:t>and, therefore, there is low humidity. </a:t>
            </a:r>
            <a:endParaRPr lang="en-US" dirty="0" smtClean="0"/>
          </a:p>
          <a:p>
            <a:pPr algn="just"/>
            <a:r>
              <a:rPr lang="en-US" dirty="0" smtClean="0"/>
              <a:t>There is sparse </a:t>
            </a:r>
            <a:r>
              <a:rPr lang="en-US" dirty="0"/>
              <a:t>vegetation </a:t>
            </a:r>
            <a:r>
              <a:rPr lang="en-US" dirty="0" smtClean="0"/>
              <a:t>and large </a:t>
            </a:r>
            <a:r>
              <a:rPr lang="en-US" dirty="0"/>
              <a:t>areas of bare ground. In these biomes grow some plant species such as dry brush, nags, cacti, prickly pears and other thorny </a:t>
            </a:r>
            <a:r>
              <a:rPr lang="en-US" dirty="0" smtClean="0"/>
              <a:t>plants.</a:t>
            </a:r>
          </a:p>
          <a:p>
            <a:pPr algn="just"/>
            <a:r>
              <a:rPr lang="en-US" dirty="0" smtClean="0"/>
              <a:t>Among </a:t>
            </a:r>
            <a:r>
              <a:rPr lang="en-US" dirty="0"/>
              <a:t>the </a:t>
            </a:r>
            <a:r>
              <a:rPr lang="en-US" dirty="0" smtClean="0"/>
              <a:t>fauna there are reptiles (snakes) and </a:t>
            </a:r>
            <a:r>
              <a:rPr lang="en-US" dirty="0"/>
              <a:t>mammals </a:t>
            </a:r>
            <a:r>
              <a:rPr lang="en-US" dirty="0" smtClean="0"/>
              <a:t>(foxes </a:t>
            </a:r>
            <a:r>
              <a:rPr lang="en-US" dirty="0"/>
              <a:t>and </a:t>
            </a:r>
            <a:r>
              <a:rPr lang="en-US" dirty="0" smtClean="0"/>
              <a:t>possums), insects, birds and night rodents.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428"/>
            <a:ext cx="4464496" cy="2837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0428"/>
            <a:ext cx="4158511" cy="283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0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176464"/>
          </a:xfrm>
        </p:spPr>
        <p:txBody>
          <a:bodyPr/>
          <a:lstStyle/>
          <a:p>
            <a:pPr algn="just"/>
            <a:r>
              <a:rPr lang="en-US" dirty="0"/>
              <a:t>The desert biome in Ecuador is located on the peninsula of Santa Elena, which corresponds to the </a:t>
            </a:r>
            <a:r>
              <a:rPr lang="en-US" dirty="0" smtClean="0"/>
              <a:t>coastal region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 picture at the bottom you </a:t>
            </a:r>
            <a:r>
              <a:rPr lang="en-US" dirty="0"/>
              <a:t>can see </a:t>
            </a:r>
            <a:r>
              <a:rPr lang="en-US" dirty="0" smtClean="0"/>
              <a:t>an animal </a:t>
            </a:r>
            <a:r>
              <a:rPr lang="en-US" dirty="0"/>
              <a:t>and </a:t>
            </a:r>
            <a:r>
              <a:rPr lang="en-US" dirty="0" smtClean="0"/>
              <a:t>a plant specie </a:t>
            </a:r>
            <a:r>
              <a:rPr lang="en-US" dirty="0"/>
              <a:t>that live in this biome.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744"/>
            <a:ext cx="5040560" cy="378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5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Grasslands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3888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Natural grasslands are formed without human intervention. They are characterized by fertile lands that are rich in </a:t>
            </a:r>
            <a:r>
              <a:rPr lang="en-US" dirty="0" smtClean="0"/>
              <a:t>humus. The areas </a:t>
            </a:r>
            <a:r>
              <a:rPr lang="en-US" dirty="0"/>
              <a:t>covered by this type of vegetation can </a:t>
            </a:r>
            <a:r>
              <a:rPr lang="en-US" dirty="0" smtClean="0"/>
              <a:t>of </a:t>
            </a:r>
            <a:r>
              <a:rPr lang="en-US" dirty="0"/>
              <a:t>high or </a:t>
            </a:r>
            <a:r>
              <a:rPr lang="en-US" dirty="0" smtClean="0"/>
              <a:t>low altitude. </a:t>
            </a:r>
            <a:endParaRPr lang="en-US" dirty="0"/>
          </a:p>
          <a:p>
            <a:pPr algn="just"/>
            <a:r>
              <a:rPr lang="en-US" dirty="0"/>
              <a:t>Overall, this biome has a continuous layer of grass and almost no trees, except along the rivers. In the past, they occupied large tracts of </a:t>
            </a:r>
            <a:r>
              <a:rPr lang="en-US" dirty="0" smtClean="0"/>
              <a:t>land and were being </a:t>
            </a:r>
            <a:r>
              <a:rPr lang="en-US" dirty="0"/>
              <a:t>located in the central area of </a:t>
            </a:r>
            <a:r>
              <a:rPr lang="en-US" dirty="0" smtClean="0"/>
              <a:t>continents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24952"/>
            <a:ext cx="4392488" cy="2433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rassland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4563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Anthropic grasslands are formed by human intervention. Water and fire are crucial factors in the existence of this biome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Many times people start grassland fires with the goal of improving the quality of the soil.</a:t>
            </a:r>
          </a:p>
          <a:p>
            <a:pPr algn="just"/>
            <a:r>
              <a:rPr lang="en-US" dirty="0" smtClean="0"/>
              <a:t>Overgrazing </a:t>
            </a:r>
            <a:r>
              <a:rPr lang="en-US" dirty="0"/>
              <a:t>is </a:t>
            </a:r>
            <a:r>
              <a:rPr lang="en-US" dirty="0" smtClean="0"/>
              <a:t>an activity </a:t>
            </a:r>
            <a:r>
              <a:rPr lang="en-US" dirty="0"/>
              <a:t>that can </a:t>
            </a:r>
            <a:r>
              <a:rPr lang="en-US" dirty="0" smtClean="0"/>
              <a:t>harm or  </a:t>
            </a:r>
            <a:r>
              <a:rPr lang="en-US" dirty="0"/>
              <a:t>convert grasslands to deserts.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12" y="4294494"/>
            <a:ext cx="3664380" cy="253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 Grasslands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 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biome is also known as tropical savanna and </a:t>
            </a:r>
            <a:r>
              <a:rPr lang="en-US" dirty="0" smtClean="0"/>
              <a:t>elsewhere the </a:t>
            </a:r>
            <a:r>
              <a:rPr lang="en-US" dirty="0"/>
              <a:t>continent </a:t>
            </a:r>
            <a:r>
              <a:rPr lang="en-US" dirty="0" smtClean="0"/>
              <a:t>is called prairie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These zones are ideal for </a:t>
            </a:r>
            <a:r>
              <a:rPr lang="en-US" dirty="0" smtClean="0"/>
              <a:t>agriculture if there is an existing irrigation system. In </a:t>
            </a:r>
            <a:r>
              <a:rPr lang="en-US" dirty="0"/>
              <a:t>places where rainfall is </a:t>
            </a:r>
            <a:r>
              <a:rPr lang="en-US" dirty="0" smtClean="0"/>
              <a:t>low, only grasslands </a:t>
            </a:r>
            <a:r>
              <a:rPr lang="en-US" dirty="0"/>
              <a:t>can be found, which are used for intensive </a:t>
            </a:r>
            <a:r>
              <a:rPr lang="en-US" dirty="0" smtClean="0"/>
              <a:t>grazing of cattle </a:t>
            </a:r>
            <a:r>
              <a:rPr lang="en-US" dirty="0"/>
              <a:t>and goats.</a:t>
            </a:r>
          </a:p>
        </p:txBody>
      </p:sp>
    </p:spTree>
    <p:extLst>
      <p:ext uri="{BB962C8B-B14F-4D97-AF65-F5344CB8AC3E}">
        <p14:creationId xmlns:p14="http://schemas.microsoft.com/office/powerpoint/2010/main" val="7713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nthropic Grasslands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 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</a:t>
            </a:r>
            <a:r>
              <a:rPr lang="en-US" dirty="0" smtClean="0"/>
              <a:t>the highland </a:t>
            </a:r>
            <a:r>
              <a:rPr lang="en-US" dirty="0"/>
              <a:t>region of Ecuador, there are plenty of low </a:t>
            </a:r>
            <a:r>
              <a:rPr lang="en-US" dirty="0" smtClean="0"/>
              <a:t>grasslands due to the high </a:t>
            </a:r>
            <a:r>
              <a:rPr lang="en-US" dirty="0"/>
              <a:t>humidity. </a:t>
            </a:r>
            <a:endParaRPr lang="en-US" dirty="0" smtClean="0"/>
          </a:p>
          <a:p>
            <a:pPr algn="just"/>
            <a:r>
              <a:rPr lang="en-US" dirty="0" smtClean="0"/>
              <a:t>Grasslands located </a:t>
            </a:r>
            <a:r>
              <a:rPr lang="en-US" dirty="0"/>
              <a:t>in the Ecuadorian highlands are also called moors.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520280" cy="23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nthropic Grasslands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 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These lands are suitable for farming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have rich soil and </a:t>
            </a:r>
            <a:r>
              <a:rPr lang="en-US" dirty="0" smtClean="0"/>
              <a:t>organic matter.</a:t>
            </a:r>
          </a:p>
          <a:p>
            <a:pPr algn="just"/>
            <a:r>
              <a:rPr lang="en-US" dirty="0"/>
              <a:t>They are found in the valleys as </a:t>
            </a:r>
            <a:r>
              <a:rPr lang="en-US" dirty="0" err="1"/>
              <a:t>Paute</a:t>
            </a:r>
            <a:r>
              <a:rPr lang="en-US" dirty="0"/>
              <a:t>, </a:t>
            </a:r>
            <a:r>
              <a:rPr lang="en-US" dirty="0" err="1"/>
              <a:t>Chota</a:t>
            </a:r>
            <a:r>
              <a:rPr lang="en-US" dirty="0"/>
              <a:t> and </a:t>
            </a:r>
            <a:r>
              <a:rPr lang="en-US" dirty="0" err="1"/>
              <a:t>Guayllabamba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</a:t>
            </a:r>
            <a:r>
              <a:rPr lang="en-US" dirty="0"/>
              <a:t>biomes suffer from some anthropic events such as deforestation, soil erosion and overexploitation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dominant vegetation of the Andean highlands </a:t>
            </a:r>
            <a:r>
              <a:rPr lang="en-US" dirty="0" smtClean="0"/>
              <a:t>is the grassland, which is formed </a:t>
            </a:r>
            <a:r>
              <a:rPr lang="en-US" dirty="0"/>
              <a:t>by various types of grasses.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Grassland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Fertile lands in the river basins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</a:t>
            </a:r>
            <a:r>
              <a:rPr lang="en-US" dirty="0" smtClean="0"/>
              <a:t>are located </a:t>
            </a:r>
            <a:r>
              <a:rPr lang="en-US" dirty="0"/>
              <a:t>in the provinces of Los Ríos, Guayas, El Oro, and some parts of </a:t>
            </a:r>
            <a:r>
              <a:rPr lang="en-US" dirty="0" err="1"/>
              <a:t>Manabi</a:t>
            </a:r>
            <a:r>
              <a:rPr lang="en-US" dirty="0"/>
              <a:t> and Esmeraldas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have organic matter pools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Rice is mainly cultivated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Other crops include: cassava, papaya, citrus, oil </a:t>
            </a:r>
            <a:r>
              <a:rPr lang="en-US" dirty="0" smtClean="0"/>
              <a:t>palm, pasture </a:t>
            </a:r>
            <a:r>
              <a:rPr lang="en-US" dirty="0"/>
              <a:t>for livestock, etc..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6383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Amazon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climate of this region </a:t>
            </a:r>
            <a:r>
              <a:rPr lang="en-US" dirty="0" smtClean="0"/>
              <a:t>consists of abundant </a:t>
            </a:r>
            <a:r>
              <a:rPr lang="en-US" dirty="0"/>
              <a:t>rainfall and vegetation </a:t>
            </a:r>
            <a:r>
              <a:rPr lang="en-US" dirty="0" smtClean="0"/>
              <a:t>influences. Abundant </a:t>
            </a:r>
            <a:r>
              <a:rPr lang="en-US" dirty="0"/>
              <a:t>natural forests and large areas of </a:t>
            </a:r>
            <a:r>
              <a:rPr lang="en-US" dirty="0" smtClean="0"/>
              <a:t>grasslands are used </a:t>
            </a:r>
            <a:r>
              <a:rPr lang="en-US" dirty="0"/>
              <a:t>for livestock.</a:t>
            </a:r>
          </a:p>
          <a:p>
            <a:pPr algn="just"/>
            <a:r>
              <a:rPr lang="en-US" dirty="0"/>
              <a:t>Farming practices generally face various problems such as logging, road construction, etc.. Some areas are restricted in this region of Ecuador because they have been declared protected areas.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1582"/>
            <a:ext cx="2266329" cy="16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few nutrients on the Amazon soil?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</a:t>
            </a:r>
            <a:r>
              <a:rPr lang="en-US" dirty="0"/>
              <a:t>are few nutrients </a:t>
            </a:r>
            <a:r>
              <a:rPr lang="en-US" dirty="0" smtClean="0"/>
              <a:t>in </a:t>
            </a:r>
            <a:r>
              <a:rPr lang="en-US" dirty="0"/>
              <a:t>the soil of the Amazon region because the heavy rain produces weathering and erosion of the soil, washing away the </a:t>
            </a:r>
            <a:r>
              <a:rPr lang="en-US" dirty="0" smtClean="0"/>
              <a:t>nutrients. </a:t>
            </a:r>
          </a:p>
        </p:txBody>
      </p:sp>
    </p:spTree>
    <p:extLst>
      <p:ext uri="{BB962C8B-B14F-4D97-AF65-F5344CB8AC3E}">
        <p14:creationId xmlns:p14="http://schemas.microsoft.com/office/powerpoint/2010/main" val="3196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Activity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i="1" dirty="0">
                <a:latin typeface="Comic Sans MS" panose="030F0702030302020204" pitchFamily="66" charset="0"/>
              </a:rPr>
              <a:t>What types of biomes </a:t>
            </a:r>
            <a:r>
              <a:rPr lang="en-US" sz="8000" i="1" dirty="0" smtClean="0">
                <a:latin typeface="Comic Sans MS" panose="030F0702030302020204" pitchFamily="66" charset="0"/>
              </a:rPr>
              <a:t>are there in </a:t>
            </a:r>
            <a:r>
              <a:rPr lang="en-US" sz="8000" i="1" dirty="0">
                <a:latin typeface="Comic Sans MS" panose="030F0702030302020204" pitchFamily="66" charset="0"/>
              </a:rPr>
              <a:t>Ecuador? </a:t>
            </a:r>
          </a:p>
        </p:txBody>
      </p:sp>
    </p:spTree>
    <p:extLst>
      <p:ext uri="{BB962C8B-B14F-4D97-AF65-F5344CB8AC3E}">
        <p14:creationId xmlns:p14="http://schemas.microsoft.com/office/powerpoint/2010/main" val="11133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45343"/>
            <a:ext cx="9144356" cy="6812657"/>
          </a:xfrm>
        </p:spPr>
      </p:pic>
    </p:spTree>
    <p:extLst>
      <p:ext uri="{BB962C8B-B14F-4D97-AF65-F5344CB8AC3E}">
        <p14:creationId xmlns:p14="http://schemas.microsoft.com/office/powerpoint/2010/main" val="23966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Biome in Ecuador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47115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Grasslands are characterized by </a:t>
            </a:r>
            <a:r>
              <a:rPr lang="en-US" b="1" dirty="0">
                <a:solidFill>
                  <a:srgbClr val="FFFF00"/>
                </a:solidFill>
              </a:rPr>
              <a:t>humus</a:t>
            </a:r>
            <a:r>
              <a:rPr lang="en-US" dirty="0"/>
              <a:t>-rich soils and low vegetation. At </a:t>
            </a:r>
            <a:r>
              <a:rPr lang="en-US" dirty="0" smtClean="0"/>
              <a:t>times, </a:t>
            </a:r>
            <a:r>
              <a:rPr lang="en-US" dirty="0"/>
              <a:t>shrubs such as </a:t>
            </a:r>
            <a:r>
              <a:rPr lang="en-US" b="1" dirty="0" err="1">
                <a:solidFill>
                  <a:srgbClr val="FFFF00"/>
                </a:solidFill>
              </a:rPr>
              <a:t>Polylepis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dirty="0" err="1" smtClean="0"/>
              <a:t>ramineas</a:t>
            </a:r>
            <a:r>
              <a:rPr lang="en-US" dirty="0" smtClean="0"/>
              <a:t>” </a:t>
            </a:r>
            <a:r>
              <a:rPr lang="en-US" dirty="0"/>
              <a:t>can be </a:t>
            </a:r>
            <a:r>
              <a:rPr lang="en-US" dirty="0" smtClean="0"/>
              <a:t>found here.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06" y="3710097"/>
            <a:ext cx="6336704" cy="2419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/>
          <a:lstStyle/>
          <a:p>
            <a:pPr algn="just"/>
            <a:r>
              <a:rPr lang="en-US" b="1" u="sng" dirty="0"/>
              <a:t>Humus:</a:t>
            </a:r>
            <a:r>
              <a:rPr lang="en-US" b="1" dirty="0"/>
              <a:t> </a:t>
            </a:r>
            <a:r>
              <a:rPr lang="en-US" dirty="0"/>
              <a:t>a topsoil, formed by the decomposition of </a:t>
            </a:r>
            <a:r>
              <a:rPr lang="en-US" dirty="0" smtClean="0"/>
              <a:t>plants </a:t>
            </a:r>
            <a:r>
              <a:rPr lang="en-US" dirty="0"/>
              <a:t>and </a:t>
            </a:r>
            <a:r>
              <a:rPr lang="en-US" dirty="0" smtClean="0"/>
              <a:t>animals.</a:t>
            </a:r>
            <a:endParaRPr lang="en-US" dirty="0"/>
          </a:p>
          <a:p>
            <a:pPr algn="just"/>
            <a:r>
              <a:rPr lang="en-US" b="1" u="sng" dirty="0" err="1"/>
              <a:t>Polylepis</a:t>
            </a:r>
            <a:r>
              <a:rPr lang="en-US" b="1" u="sng" dirty="0"/>
              <a:t> Genre</a:t>
            </a:r>
            <a:r>
              <a:rPr lang="en-US" dirty="0"/>
              <a:t>: Includes approximately 28 species of small trees and shrubs, and its common name is </a:t>
            </a:r>
            <a:r>
              <a:rPr lang="en-US" dirty="0" smtClean="0"/>
              <a:t>“</a:t>
            </a:r>
            <a:r>
              <a:rPr lang="en-US" dirty="0" err="1" smtClean="0"/>
              <a:t>quenua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0" y="5108451"/>
            <a:ext cx="694826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0" y="3212975"/>
            <a:ext cx="25241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97" y="3072248"/>
            <a:ext cx="2902571" cy="217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410445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 the coast these biomes </a:t>
            </a:r>
            <a:r>
              <a:rPr lang="en-US" dirty="0"/>
              <a:t>are known </a:t>
            </a:r>
            <a:r>
              <a:rPr lang="en-US" dirty="0" smtClean="0"/>
              <a:t>as savannas </a:t>
            </a:r>
            <a:r>
              <a:rPr lang="en-US" dirty="0"/>
              <a:t>or </a:t>
            </a:r>
            <a:r>
              <a:rPr lang="en-US" dirty="0" smtClean="0"/>
              <a:t>grasslands. In the highland region they are called moorlands. </a:t>
            </a:r>
          </a:p>
          <a:p>
            <a:pPr algn="just"/>
            <a:r>
              <a:rPr lang="en-US" dirty="0" smtClean="0"/>
              <a:t>They </a:t>
            </a:r>
            <a:r>
              <a:rPr lang="en-US" dirty="0"/>
              <a:t>are characterized by the existence of high humidity.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animal species that live there are mainly herbivores such as deer, squirrels, voles, </a:t>
            </a:r>
            <a:r>
              <a:rPr lang="en-US" dirty="0" smtClean="0"/>
              <a:t>etc.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051">
            <a:off x="5076056" y="4199415"/>
            <a:ext cx="35433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29809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89">
            <a:off x="778844" y="4053374"/>
            <a:ext cx="3024336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496214"/>
              </p:ext>
            </p:extLst>
          </p:nvPr>
        </p:nvGraphicFramePr>
        <p:xfrm>
          <a:off x="457200" y="1196753"/>
          <a:ext cx="8363272" cy="504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12164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Physical characteristics of the grassland biome in Ecuador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0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Coastal 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Highland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 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Insular 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77848">
                <a:tc grid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are fertile due to moisture in the soil.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Few nutrients in the soil.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Lands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covered with lava and volcanic ash</a:t>
                      </a:r>
                      <a:endParaRPr lang="en-US" dirty="0"/>
                    </a:p>
                  </a:txBody>
                  <a:tcPr/>
                </a:tc>
              </a:tr>
              <a:tr h="166120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Flat area and low altitude.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 is located at a height of 2,700 meters.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 is at the same altitude as the Ecuadorian tropical savanna</a:t>
                      </a:r>
                      <a:r>
                        <a:rPr lang="en-US" baseline="0" dirty="0" smtClean="0"/>
                        <a:t> found in the coast.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Introduced by human activity for agriculture.  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057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Biome In Ecuador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07707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Our country has many forests, the </a:t>
            </a:r>
            <a:r>
              <a:rPr lang="en-US" dirty="0" smtClean="0"/>
              <a:t>main ones </a:t>
            </a:r>
            <a:r>
              <a:rPr lang="en-US" dirty="0"/>
              <a:t>are: </a:t>
            </a:r>
            <a:r>
              <a:rPr lang="en-US" dirty="0" smtClean="0"/>
              <a:t>“Montano” </a:t>
            </a:r>
            <a:r>
              <a:rPr lang="en-US" dirty="0"/>
              <a:t>forest, cloud forest, dry forest and tropical rain forest. Each of them has its own </a:t>
            </a:r>
            <a:r>
              <a:rPr lang="en-US" dirty="0" smtClean="0"/>
              <a:t>characteristics: vegetation</a:t>
            </a:r>
            <a:r>
              <a:rPr lang="en-US" dirty="0"/>
              <a:t>, location, climate and wildlife.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3874"/>
            <a:ext cx="7344816" cy="255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4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04149"/>
              </p:ext>
            </p:extLst>
          </p:nvPr>
        </p:nvGraphicFramePr>
        <p:xfrm>
          <a:off x="395536" y="404664"/>
          <a:ext cx="8435280" cy="592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880320"/>
                <a:gridCol w="1172736"/>
                <a:gridCol w="1851600"/>
                <a:gridCol w="152251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Forest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Climate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Vegetation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Fauna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Valleys along the Andes.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Laurel, eucalyptus, cedar, rosemary, “</a:t>
                      </a:r>
                      <a:r>
                        <a:rPr lang="en-US" sz="1400" dirty="0" err="1" smtClean="0"/>
                        <a:t>chilcas</a:t>
                      </a:r>
                      <a:r>
                        <a:rPr lang="en-US" sz="1400" dirty="0" smtClean="0"/>
                        <a:t>”, “</a:t>
                      </a:r>
                      <a:r>
                        <a:rPr lang="en-US" sz="1400" dirty="0" err="1" smtClean="0"/>
                        <a:t>achupallas</a:t>
                      </a:r>
                      <a:r>
                        <a:rPr lang="en-US" sz="1400" dirty="0" smtClean="0"/>
                        <a:t>”, “</a:t>
                      </a:r>
                      <a:r>
                        <a:rPr lang="en-US" sz="1400" dirty="0" err="1" smtClean="0"/>
                        <a:t>pumamaquis</a:t>
                      </a:r>
                      <a:r>
                        <a:rPr lang="en-US" sz="1400" dirty="0" smtClean="0"/>
                        <a:t>”, etc..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Hummingbirds, robins, goats, deer, mice, condors, etc.</a:t>
                      </a:r>
                      <a:endParaRPr lang="en-US" sz="16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Foothills of the Andes, </a:t>
                      </a:r>
                      <a:r>
                        <a:rPr lang="en-US" dirty="0" err="1" smtClean="0"/>
                        <a:t>Mindo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Papallacta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Covered by clouds, but higher 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Myrtles and </a:t>
                      </a:r>
                      <a:r>
                        <a:rPr lang="en-US" sz="1400" dirty="0" err="1" smtClean="0"/>
                        <a:t>guayabillos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“Rooster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of the rock”, hummingbirds, spectacled bears, etc.</a:t>
                      </a:r>
                      <a:endParaRPr lang="en-US" sz="16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Forests and valleys of </a:t>
                      </a:r>
                      <a:r>
                        <a:rPr lang="en-US" dirty="0" err="1" smtClean="0"/>
                        <a:t>Guayllabamba</a:t>
                      </a:r>
                      <a:r>
                        <a:rPr lang="en-US" dirty="0" smtClean="0"/>
                        <a:t> and Tumbaco in the province of Pichincha. Also located in Guayas and </a:t>
                      </a:r>
                      <a:r>
                        <a:rPr lang="en-US" dirty="0" err="1" smtClean="0"/>
                        <a:t>Manabi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temperatures and low rainfall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Dwarf trees and thorny plants such as alder and “</a:t>
                      </a:r>
                      <a:r>
                        <a:rPr lang="en-US" sz="1400" dirty="0" err="1" smtClean="0"/>
                        <a:t>pumamaquis</a:t>
                      </a:r>
                      <a:r>
                        <a:rPr lang="en-US" sz="1400" dirty="0" smtClean="0"/>
                        <a:t>”, in the Sierra. In the Coast: “</a:t>
                      </a:r>
                      <a:r>
                        <a:rPr lang="en-US" sz="1400" dirty="0" err="1" smtClean="0"/>
                        <a:t>ceibos</a:t>
                      </a:r>
                      <a:r>
                        <a:rPr lang="en-US" sz="1400" dirty="0" smtClean="0"/>
                        <a:t>” and “</a:t>
                      </a:r>
                      <a:r>
                        <a:rPr lang="en-US" sz="1400" dirty="0" err="1" smtClean="0"/>
                        <a:t>guayacanes</a:t>
                      </a:r>
                      <a:r>
                        <a:rPr lang="en-US" sz="1400" dirty="0" smtClean="0"/>
                        <a:t>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Pumas, howler monkeys and “</a:t>
                      </a:r>
                      <a:r>
                        <a:rPr lang="en-US" sz="1600" dirty="0" err="1" smtClean="0"/>
                        <a:t>guantas</a:t>
                      </a:r>
                      <a:r>
                        <a:rPr lang="en-US" sz="1600" dirty="0" smtClean="0"/>
                        <a:t>”.</a:t>
                      </a:r>
                      <a:endParaRPr lang="en-US" sz="16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Tropical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humid throughout the year.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Cedar, epiphytes, bromeliads, cat's claw, etc..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Manatee, armadillos, agoutis, snakes, monkeys.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1013</Words>
  <Application>Microsoft Office PowerPoint</Application>
  <PresentationFormat>Presentación en pantalla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Biomes in Ecuador</vt:lpstr>
      <vt:lpstr>Group Activity</vt:lpstr>
      <vt:lpstr>Presentación de PowerPoint</vt:lpstr>
      <vt:lpstr>Grassland Biome in Ecuador</vt:lpstr>
      <vt:lpstr>Presentación de PowerPoint</vt:lpstr>
      <vt:lpstr>Presentación de PowerPoint</vt:lpstr>
      <vt:lpstr>Presentación de PowerPoint</vt:lpstr>
      <vt:lpstr>Forest Biome In Ecuador</vt:lpstr>
      <vt:lpstr>Presentación de PowerPoint</vt:lpstr>
      <vt:lpstr>Desert Biome</vt:lpstr>
      <vt:lpstr>Presentación de PowerPoint</vt:lpstr>
      <vt:lpstr>Natural Grasslands</vt:lpstr>
      <vt:lpstr>Anthropic Grassland</vt:lpstr>
      <vt:lpstr>Natural and Anthropic Grasslands of the Highland Region</vt:lpstr>
      <vt:lpstr>Natural and Anthropic Grasslands in the Highland Region</vt:lpstr>
      <vt:lpstr>Natural and Anthropic Grasslands in the Highland Region</vt:lpstr>
      <vt:lpstr>Coastal Grassland Region</vt:lpstr>
      <vt:lpstr>Natural and Anthropic Grasslands in the Amazon Region</vt:lpstr>
      <vt:lpstr>Why are few nutrients on the Amazon soil?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 in Ecuador</dc:title>
  <dc:creator>Asus</dc:creator>
  <cp:lastModifiedBy>Profesor</cp:lastModifiedBy>
  <cp:revision>39</cp:revision>
  <dcterms:created xsi:type="dcterms:W3CDTF">2013-10-27T12:51:06Z</dcterms:created>
  <dcterms:modified xsi:type="dcterms:W3CDTF">2014-10-08T18:59:19Z</dcterms:modified>
</cp:coreProperties>
</file>