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7437-D474-459D-BCC0-90DD513D835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B958-84E5-41C6-93CE-CFA8D335449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.pr/imgres?imgurl=http://www.indamixworldwide.com/html/images/indamix/housecalls/martin%2520Luther%2520King%25202.jpg&amp;imgrefurl=http://www.acslaw.org/multimedia%3Ffrom%3D20&amp;h=300&amp;w=347&amp;sz=53&amp;hl=es&amp;start=5&amp;um=1&amp;tbnid=yyIGCusceINdtM:&amp;tbnh=104&amp;tbnw=120&amp;prev=/images%3Fq%3DMartin%2BLuther%2BKing%26svnum%3D10%26um%3D1%26hl%3Des%26lr%3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google.com.pr/imgres?imgurl=http://www.sorgonet.com/linux/nolinux/gates.jpg&amp;imgrefurl=http://www.sorgonet.com/linux/nolinux/&amp;h=354&amp;w=320&amp;sz=19&amp;hl=es&amp;start=26&amp;um=1&amp;tbnid=yagUHELK5Ql5dM:&amp;tbnh=121&amp;tbnw=109&amp;prev=/images%3Fq%3DBill%2BGates%26start%3D20%26ndsp%3D20%26svnum%3D10%26um%3D1%26hl%3Des%26lr%3D%26sa%3D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.pr/imgres?imgurl=http://www.dicalcutta.it/images/madreteresa22.jpg&amp;imgrefurl=http://madreteresadicalcutta.splinder.com/&amp;h=720&amp;w=454&amp;sz=167&amp;hl=es&amp;start=4&amp;um=1&amp;tbnid=fiPv9cKwS10bOM:&amp;tbnh=140&amp;tbnw=88&amp;prev=/images%3Fq%3DMadre%2BTeresa%26svnum%3D10%26um%3D1%26hl%3Des%26lr%3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alitica.com/bitblio/cervantes/ii45.asp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com.pr/imgres?imgurl=http://blog.pucp.edu.pe/media/57/20060329-juan%2520pablo%2520ii.jpg&amp;imgrefurl=http://blog.pucp.edu.pe/item/1782&amp;h=200&amp;w=211&amp;sz=10&amp;hl=es&amp;start=5&amp;um=1&amp;tbnid=n-pPUIuvQqkavM:&amp;tbnh=100&amp;tbnw=106&amp;prev=/images%3Fq%3DJuan%2BPablo%2BII%26svnum%3D10%26um%3D1%26hl%3Des%26lr%3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google.com.pr/imgres?imgurl=http://www.nyu.edu/classes/keefer/ww1/evita4.jpg&amp;imgrefurl=http://www.nyu.edu/classes/keefer/ww1/scarpa.html&amp;h=449&amp;w=352&amp;sz=70&amp;hl=es&amp;start=2&amp;um=1&amp;tbnid=murNfKMkgAB3sM:&amp;tbnh=127&amp;tbnw=100&amp;prev=/images%3Fq%3DEvita%2BPer%25C3%25B3n%26svnum%3D10%26um%3D1%26hl%3Des%26lr%3D%26sa%3D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.pr/imgres?imgurl=http://www.tbkusa.com/walt-disney.jpg&amp;imgrefurl=http://ammegan.shoutpost.com/10584/reality-to-fantasy&amp;h=480&amp;w=374&amp;sz=14&amp;hl=es&amp;start=35&amp;um=1&amp;tbnid=CeqyINzyH9N76M:&amp;tbnh=129&amp;tbnw=101&amp;prev=/images%3Fq%3DWalt%2BDisney%26start%3D20%26ndsp%3D20%26svnum%3D10%26um%3D1%26hl%3Des%26lr%3D%26sa%3D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6358C-CCCF-416D-9A93-EB0236FE981A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96200" cy="20574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en-US" sz="4000" smtClean="0"/>
              <a:t>Liderazgo educativo: sus estilos y particularidades, claves del éxito académico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5562600" cy="17526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Universidad de Puerto Rico en Ponce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Academia de Directores 2007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Oficina del Rector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Rosario Esther Ríos de Torres, Ph. 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latin typeface="Century Schoolbook" pitchFamily="18" charset="0"/>
              </a:rPr>
              <a:t>mayo 2007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4AF99-8671-4140-811A-E788FD2BF0C9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90600"/>
            <a:ext cx="5334000" cy="2286000"/>
          </a:xfrm>
          <a:gradFill rotWithShape="1">
            <a:gsLst>
              <a:gs pos="0">
                <a:srgbClr val="FFFF99"/>
              </a:gs>
              <a:gs pos="100000">
                <a:schemeClr val="accent1"/>
              </a:gs>
            </a:gsLst>
            <a:lin ang="189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 Liderazgo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752600" y="2743200"/>
            <a:ext cx="5867400" cy="2438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99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/>
              <a:t> </a:t>
            </a:r>
          </a:p>
          <a:p>
            <a:pPr algn="ctr">
              <a:spcBef>
                <a:spcPct val="20000"/>
              </a:spcBef>
            </a:pPr>
            <a:endParaRPr lang="en-US"/>
          </a:p>
          <a:p>
            <a:pPr algn="ctr">
              <a:spcBef>
                <a:spcPct val="20000"/>
              </a:spcBef>
            </a:pPr>
            <a:endParaRPr lang="en-US"/>
          </a:p>
          <a:p>
            <a:pPr algn="ctr">
              <a:spcBef>
                <a:spcPct val="20000"/>
              </a:spcBef>
            </a:pPr>
            <a:r>
              <a:rPr lang="en-US" sz="2400" b="1"/>
              <a:t>Condición y ejercicio de </a:t>
            </a:r>
          </a:p>
          <a:p>
            <a:pPr algn="ctr">
              <a:spcBef>
                <a:spcPct val="20000"/>
              </a:spcBef>
            </a:pPr>
            <a:r>
              <a:rPr lang="en-US" sz="2400" b="1"/>
              <a:t>líder en un grupo.</a:t>
            </a:r>
          </a:p>
          <a:p>
            <a:pPr algn="ctr"/>
            <a:endParaRPr lang="en-US" sz="2400" b="1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71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A861EC-631D-4728-A9C0-DABE9B09CF4F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4DAA6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Líder : Guía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Del inglés: </a:t>
            </a:r>
            <a:r>
              <a:rPr lang="en-US" b="1" i="1" smtClean="0"/>
              <a:t>to lead </a:t>
            </a:r>
            <a:r>
              <a:rPr lang="en-US" b="1" smtClean="0"/>
              <a:t>= conducir; </a:t>
            </a:r>
          </a:p>
          <a:p>
            <a:pPr lvl="4" eaLnBrk="1" hangingPunct="1">
              <a:buFontTx/>
              <a:buNone/>
            </a:pPr>
            <a:r>
              <a:rPr lang="en-US" sz="3200" b="1" smtClean="0"/>
              <a:t>                   = guiar</a:t>
            </a:r>
          </a:p>
          <a:p>
            <a:pPr lvl="4" eaLnBrk="1" hangingPunct="1">
              <a:buFontTx/>
              <a:buNone/>
            </a:pPr>
            <a:r>
              <a:rPr lang="en-US" b="1" i="1" smtClean="0"/>
              <a:t>                               </a:t>
            </a:r>
          </a:p>
          <a:p>
            <a:pPr eaLnBrk="1" hangingPunct="1"/>
            <a:r>
              <a:rPr lang="en-US" b="1" i="1" smtClean="0"/>
              <a:t>Persona que encabeza y dirige un grupo o un movimiento.</a:t>
            </a:r>
          </a:p>
          <a:p>
            <a:pPr eaLnBrk="1" hangingPunct="1">
              <a:buFontTx/>
              <a:buNone/>
            </a:pPr>
            <a:endParaRPr lang="en-US" b="1" i="1" smtClean="0"/>
          </a:p>
          <a:p>
            <a:pPr eaLnBrk="1" hangingPunct="1"/>
            <a:r>
              <a:rPr lang="en-US" b="1" i="1" smtClean="0"/>
              <a:t>Persona que ocupa el primer lugar en una clasificación o en una competición.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8195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D46287-7C85-4388-AC60-07A9EE6B74BC}" type="slidenum">
              <a:rPr lang="en-US"/>
              <a:pPr/>
              <a:t>4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en-US" b="1" smtClean="0"/>
              <a:t>Líder : Guía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25963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Crea.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Inspira.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Motiva.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Genera acciones.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Genera cambios.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Decide.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                                                                                              </a:t>
            </a:r>
          </a:p>
        </p:txBody>
      </p:sp>
      <p:pic>
        <p:nvPicPr>
          <p:cNvPr id="7175" name="Picture 7" descr="martin%2520Luther%2520King%2520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44780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madreteresa2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200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ga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45720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1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1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9219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A7339-4EA3-4A3A-B3E8-6EC4C94709CD}" type="slidenum">
              <a:rPr lang="en-US"/>
              <a:pPr/>
              <a:t>5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4876800" cy="792162"/>
          </a:xfrm>
          <a:gradFill rotWithShape="1">
            <a:gsLst>
              <a:gs pos="0">
                <a:schemeClr val="accent1"/>
              </a:gs>
              <a:gs pos="100000">
                <a:srgbClr val="F4DAA6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/>
            <a:r>
              <a:rPr lang="en-US" b="1" smtClean="0"/>
              <a:t>Líder : Guía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525963"/>
          </a:xfrm>
          <a:gradFill rotWithShape="1">
            <a:gsLst>
              <a:gs pos="0">
                <a:srgbClr val="F4DAA6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/>
            <a:r>
              <a:rPr lang="en-US" b="1" smtClean="0"/>
              <a:t>No sólo es palabra.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Va de la palabra a la acción.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Es modelo que da ejemplo al grupo.</a:t>
            </a:r>
            <a:r>
              <a:rPr lang="en-US" smtClean="0"/>
              <a:t> </a:t>
            </a:r>
          </a:p>
        </p:txBody>
      </p:sp>
      <p:pic>
        <p:nvPicPr>
          <p:cNvPr id="9223" name="Picture 7" descr="20060329-juan%2520pablo%2520i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20574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walt-disne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267200"/>
            <a:ext cx="1752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evita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3048000"/>
            <a:ext cx="1611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6172200"/>
            <a:ext cx="3200400" cy="228600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900" b="1" smtClean="0"/>
              <a:t>     </a:t>
            </a:r>
            <a:r>
              <a:rPr lang="en-US" sz="900" b="1" smtClean="0">
                <a:hlinkClick r:id="rId8"/>
              </a:rPr>
              <a:t>http://www.analitica.com/bitblio/cervantes/ii45.asp</a:t>
            </a:r>
            <a:endParaRPr lang="en-US" sz="900" b="1" smtClean="0"/>
          </a:p>
          <a:p>
            <a:pPr eaLnBrk="1" hangingPunct="1"/>
            <a:endParaRPr lang="en-US" sz="1200" b="1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024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66518-01FB-470D-B292-F11474C7F014}" type="slidenum">
              <a:rPr lang="en-US"/>
              <a:pPr/>
              <a:t>6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Supervisar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505200"/>
          </a:xfrm>
          <a:gradFill rotWithShape="1">
            <a:gsLst>
              <a:gs pos="0">
                <a:srgbClr val="E1F2F3"/>
              </a:gs>
              <a:gs pos="100000">
                <a:srgbClr val="E2F8B2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en-US" smtClean="0"/>
              <a:t>Acción y ejercicio que ejecuta la persona para la </a:t>
            </a:r>
            <a:r>
              <a:rPr lang="en-US" b="1" smtClean="0"/>
              <a:t>inspección</a:t>
            </a:r>
            <a:r>
              <a:rPr lang="en-US" smtClean="0"/>
              <a:t> superior de trabajos realizados por otros.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Inspeccionar:</a:t>
            </a:r>
            <a:r>
              <a:rPr lang="en-US" smtClean="0"/>
              <a:t> 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657600" y="3810000"/>
            <a:ext cx="4495800" cy="1219200"/>
            <a:chOff x="2208" y="2208"/>
            <a:chExt cx="2832" cy="768"/>
          </a:xfrm>
        </p:grpSpPr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2496" y="2208"/>
              <a:ext cx="254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en-US" sz="2400"/>
                <a:t>  </a:t>
              </a:r>
              <a:r>
                <a:rPr lang="en-US" sz="2400" b="1"/>
                <a:t>Examinar.</a:t>
              </a:r>
            </a:p>
            <a:p>
              <a:pPr>
                <a:buFontTx/>
                <a:buChar char="•"/>
              </a:pPr>
              <a:endParaRPr lang="en-US" sz="2400" b="1"/>
            </a:p>
            <a:p>
              <a:pPr>
                <a:buFontTx/>
                <a:buChar char="•"/>
              </a:pPr>
              <a:r>
                <a:rPr lang="en-US" sz="2400" b="1"/>
                <a:t>  Reconocer atentamente.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208" y="2400"/>
              <a:ext cx="288" cy="336"/>
              <a:chOff x="2208" y="2400"/>
              <a:chExt cx="288" cy="336"/>
            </a:xfrm>
          </p:grpSpPr>
          <p:sp>
            <p:nvSpPr>
              <p:cNvPr id="10249" name="Line 6"/>
              <p:cNvSpPr>
                <a:spLocks noChangeShapeType="1"/>
              </p:cNvSpPr>
              <p:nvPr/>
            </p:nvSpPr>
            <p:spPr bwMode="auto">
              <a:xfrm flipV="1">
                <a:off x="2208" y="2400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250" name="Line 7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126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57A13-2114-463F-A382-82D8CE7DDD2B}" type="slidenum">
              <a:rPr lang="en-US"/>
              <a:pPr/>
              <a:t>7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b="1" smtClean="0"/>
              <a:t>Administrar: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4800600"/>
          </a:xfrm>
          <a:gradFill rotWithShape="1">
            <a:gsLst>
              <a:gs pos="0">
                <a:schemeClr val="accent1"/>
              </a:gs>
              <a:gs pos="100000">
                <a:srgbClr val="E3FF93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Gobernar; ejercer la actividad o el mando sobre un territorio y sobre las personas que lo habitan.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Dirigir una institución.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Ordenar, disponer, organizar, en especial, la hacienda o los bienes.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Desempeñar o ejercer cargo de un oficio de dignidad.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Suministrar, proporcionar o distribuir algo.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Conferir o dar [un sacramento, por ejemplo].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Aplicar, dar o hacer tomar [un medicamento, por ejemplo].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Graduar o dosificar el uso de algo [para obtener mayor rendimiento de ello o para que produzca mejor efecto].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c/RERdeT</a:t>
            </a:r>
          </a:p>
        </p:txBody>
      </p:sp>
      <p:sp>
        <p:nvSpPr>
          <p:cNvPr id="1229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BE50C-012A-4119-BA16-622114D12289}" type="slidenum">
              <a:rPr lang="en-US"/>
              <a:pPr/>
              <a:t>8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581400"/>
          </a:xfrm>
          <a:gradFill rotWithShape="1">
            <a:gsLst>
              <a:gs pos="0">
                <a:srgbClr val="FFE2A7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“</a:t>
            </a:r>
            <a:r>
              <a:rPr lang="en-US" b="1" smtClean="0"/>
              <a:t>Liderazgo es la influencia interpersonal ejercida en una situación, dirigida a través del proceso de la comunicación humana para la consecución de uno o  de diversos objetivos específicos</a:t>
            </a:r>
            <a:r>
              <a:rPr lang="en-US" smtClean="0"/>
              <a:t>".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                         </a:t>
            </a:r>
            <a:r>
              <a:rPr lang="en-US" sz="2000" b="1" smtClean="0"/>
              <a:t>Chiavenato (1989)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Presentación en pantalla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Liderazgo educativo: sus estilos y particularidades, claves del éxito académico</vt:lpstr>
      <vt:lpstr> Liderazgo</vt:lpstr>
      <vt:lpstr>Líder : Guía</vt:lpstr>
      <vt:lpstr>Líder : Guía</vt:lpstr>
      <vt:lpstr>Líder : Guía</vt:lpstr>
      <vt:lpstr>Supervisar</vt:lpstr>
      <vt:lpstr>Administrar: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JUDITH</dc:creator>
  <cp:lastModifiedBy>JUDITH</cp:lastModifiedBy>
  <cp:revision>12</cp:revision>
  <dcterms:created xsi:type="dcterms:W3CDTF">2012-03-10T16:44:27Z</dcterms:created>
  <dcterms:modified xsi:type="dcterms:W3CDTF">2012-03-10T18:35:00Z</dcterms:modified>
</cp:coreProperties>
</file>