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28F-E2DE-49B7-A229-4CAB033E125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BEAE-2204-460C-8819-DFD8E4D1B48E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28F-E2DE-49B7-A229-4CAB033E125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BEAE-2204-460C-8819-DFD8E4D1B48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28F-E2DE-49B7-A229-4CAB033E125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BEAE-2204-460C-8819-DFD8E4D1B48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28F-E2DE-49B7-A229-4CAB033E125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BEAE-2204-460C-8819-DFD8E4D1B48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28F-E2DE-49B7-A229-4CAB033E125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BEAE-2204-460C-8819-DFD8E4D1B48E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28F-E2DE-49B7-A229-4CAB033E125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BEAE-2204-460C-8819-DFD8E4D1B48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28F-E2DE-49B7-A229-4CAB033E125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BEAE-2204-460C-8819-DFD8E4D1B48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28F-E2DE-49B7-A229-4CAB033E125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BEAE-2204-460C-8819-DFD8E4D1B48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28F-E2DE-49B7-A229-4CAB033E125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BEAE-2204-460C-8819-DFD8E4D1B48E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28F-E2DE-49B7-A229-4CAB033E125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BEAE-2204-460C-8819-DFD8E4D1B48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28F-E2DE-49B7-A229-4CAB033E125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BEAE-2204-460C-8819-DFD8E4D1B48E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DA3728F-E2DE-49B7-A229-4CAB033E125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599BEAE-2204-460C-8819-DFD8E4D1B48E}" type="slidenum">
              <a:rPr lang="en-US" smtClean="0"/>
              <a:t>‹Nº›</a:t>
            </a:fld>
            <a:endParaRPr lang="en-U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user/GuayaquilTurism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2000240"/>
            <a:ext cx="8062912" cy="960453"/>
          </a:xfrm>
        </p:spPr>
        <p:txBody>
          <a:bodyPr>
            <a:normAutofit/>
          </a:bodyPr>
          <a:lstStyle/>
          <a:p>
            <a:pPr algn="ctr"/>
            <a:r>
              <a:rPr lang="es-EC" dirty="0" smtClean="0"/>
              <a:t>GESTIÓN LOCAL DEL TURISMO</a:t>
            </a:r>
            <a:endParaRPr lang="en-US" dirty="0"/>
          </a:p>
        </p:txBody>
      </p:sp>
      <p:pic>
        <p:nvPicPr>
          <p:cNvPr id="5" name="Picture 2" descr="Resultado de imagen para gestion local de turis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333766"/>
            <a:ext cx="8072494" cy="2738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5857884" y="6386476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Ing. Carolina Cevallos</a:t>
            </a:r>
            <a:endParaRPr lang="en-US" sz="20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6779730" cy="1481134"/>
          </a:xfrm>
        </p:spPr>
        <p:txBody>
          <a:bodyPr/>
          <a:lstStyle/>
          <a:p>
            <a:r>
              <a:rPr lang="es-EC" dirty="0" smtClean="0"/>
              <a:t>Presente en ferias nacionales.</a:t>
            </a:r>
          </a:p>
          <a:p>
            <a:r>
              <a:rPr lang="es-EC" dirty="0" smtClean="0"/>
              <a:t>Se desarrollaron 2 congresos 2016 :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3609" t="40039" r="52233" b="17969"/>
          <a:stretch>
            <a:fillRect/>
          </a:stretch>
        </p:blipFill>
        <p:spPr bwMode="auto">
          <a:xfrm>
            <a:off x="2857488" y="2714620"/>
            <a:ext cx="4000528" cy="390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14876" y="3143248"/>
            <a:ext cx="4286280" cy="1571636"/>
          </a:xfrm>
        </p:spPr>
        <p:txBody>
          <a:bodyPr/>
          <a:lstStyle/>
          <a:p>
            <a:r>
              <a:rPr lang="es-EC" dirty="0" smtClean="0"/>
              <a:t>Se desarrollaron 5 eventos en 2017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3609" t="35156" r="52782" b="18945"/>
          <a:stretch>
            <a:fillRect/>
          </a:stretch>
        </p:blipFill>
        <p:spPr bwMode="auto">
          <a:xfrm>
            <a:off x="1000100" y="1857364"/>
            <a:ext cx="364333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Observatorio y Catastro Turístico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Observatorio Turístico con apoyo de la UESS, para determinar: perfil del turista, crecimiento de oferta y demanda, estadísticas de viajeros, gasto económico, etc.</a:t>
            </a:r>
          </a:p>
          <a:p>
            <a:r>
              <a:rPr lang="es-EC" dirty="0" smtClean="0"/>
              <a:t>Catastro turístico: que permita conocer el crecimiento comercial y turístico de la ciudad con tecnología de punta a través de estadísticas. 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4692" y="214290"/>
            <a:ext cx="8147902" cy="114300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Plan maestro de Desarrollo y Promoción del Turismo de Reuniones 2016-2020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2976" y="1771672"/>
            <a:ext cx="7498080" cy="4800600"/>
          </a:xfrm>
        </p:spPr>
        <p:txBody>
          <a:bodyPr/>
          <a:lstStyle/>
          <a:p>
            <a:r>
              <a:rPr lang="es-EC" dirty="0" smtClean="0"/>
              <a:t>Se realizó un estudio que permitió  identificar a los destinos competidores directos y a cuales apuntar.</a:t>
            </a:r>
          </a:p>
          <a:p>
            <a:endParaRPr lang="es-EC" dirty="0" smtClean="0"/>
          </a:p>
          <a:p>
            <a:r>
              <a:rPr lang="es-EC" dirty="0" smtClean="0"/>
              <a:t>Grandes oportunidades de ser considerado dentro del Turismo de Reuniones como destino.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TASAS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Rubros de ingreso:</a:t>
            </a:r>
          </a:p>
          <a:p>
            <a:r>
              <a:rPr lang="es-EC" dirty="0" smtClean="0"/>
              <a:t>Tasa Anual del Turismo para establecimientos turísticos, manejan plataforma web para consultas.</a:t>
            </a:r>
          </a:p>
          <a:p>
            <a:endParaRPr lang="es-EC" dirty="0" smtClean="0"/>
          </a:p>
          <a:p>
            <a:r>
              <a:rPr lang="es-EC" dirty="0" smtClean="0"/>
              <a:t>Tasa de Pernoctación:  declaración, recaudación y control para hoteles, mediante una plataforma web.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Asociación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ICCA:  Asociación Internacional de Congresos y Convenciones</a:t>
            </a:r>
          </a:p>
          <a:p>
            <a:endParaRPr lang="es-EC" dirty="0" smtClean="0"/>
          </a:p>
          <a:p>
            <a:r>
              <a:rPr lang="es-EC" dirty="0" smtClean="0"/>
              <a:t>Recibir apoyo en la gestión de la promoción internacional de la ciudad, para desarrollar el turismo de reuniones, eventos, congresos e incentivos.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DESFILES Y EVENTOS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5410200"/>
          </a:xfrm>
        </p:spPr>
        <p:txBody>
          <a:bodyPr>
            <a:normAutofit fontScale="92500" lnSpcReduction="20000"/>
          </a:bodyPr>
          <a:lstStyle/>
          <a:p>
            <a:r>
              <a:rPr lang="es-EC" dirty="0" smtClean="0"/>
              <a:t>Como parte de la promoción cívica y de involucramiento con la comunidad realiza los siguientes actos.</a:t>
            </a:r>
          </a:p>
          <a:p>
            <a:r>
              <a:rPr lang="es-EC" dirty="0" smtClean="0"/>
              <a:t>Guayaquil es m destino en carnaval. </a:t>
            </a:r>
          </a:p>
          <a:p>
            <a:r>
              <a:rPr lang="es-EC" dirty="0" smtClean="0"/>
              <a:t>Desfile Náutico Isla Trinitaria</a:t>
            </a:r>
          </a:p>
          <a:p>
            <a:r>
              <a:rPr lang="es-EC" dirty="0" smtClean="0"/>
              <a:t>Desfile Náutico “ Guayaquil y la leyenda de </a:t>
            </a:r>
            <a:r>
              <a:rPr lang="es-EC" dirty="0" err="1" smtClean="0"/>
              <a:t>Posorja</a:t>
            </a:r>
            <a:r>
              <a:rPr lang="es-EC" dirty="0" smtClean="0"/>
              <a:t>”</a:t>
            </a:r>
          </a:p>
          <a:p>
            <a:r>
              <a:rPr lang="es-EC" dirty="0" smtClean="0"/>
              <a:t>Desfile Fiestas Patronales.</a:t>
            </a:r>
          </a:p>
          <a:p>
            <a:r>
              <a:rPr lang="es-EC" dirty="0" smtClean="0"/>
              <a:t>Desfile Aéreo</a:t>
            </a:r>
          </a:p>
          <a:p>
            <a:r>
              <a:rPr lang="es-EC" dirty="0" smtClean="0"/>
              <a:t>Conciertos, </a:t>
            </a:r>
            <a:r>
              <a:rPr lang="es-EC" dirty="0" err="1" smtClean="0"/>
              <a:t>Murales,Regatas</a:t>
            </a:r>
            <a:r>
              <a:rPr lang="es-EC" dirty="0" smtClean="0"/>
              <a:t>, </a:t>
            </a:r>
            <a:r>
              <a:rPr lang="es-EC" dirty="0" err="1" smtClean="0"/>
              <a:t>Cine,festivales</a:t>
            </a:r>
            <a:r>
              <a:rPr lang="es-EC" dirty="0" smtClean="0"/>
              <a:t>. </a:t>
            </a:r>
          </a:p>
          <a:p>
            <a:pPr>
              <a:buNone/>
            </a:pPr>
            <a:endParaRPr lang="es-EC" dirty="0" smtClean="0">
              <a:hlinkClick r:id="rId2"/>
            </a:endParaRPr>
          </a:p>
          <a:p>
            <a:pPr>
              <a:buNone/>
            </a:pPr>
            <a:r>
              <a:rPr lang="es-EC" dirty="0" smtClean="0">
                <a:hlinkClick r:id="rId2"/>
              </a:rPr>
              <a:t>“Guayaquil Mi Destino”</a:t>
            </a:r>
            <a:endParaRPr lang="es-EC" dirty="0" smtClean="0"/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Taller en clase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0100" y="1428736"/>
            <a:ext cx="7933588" cy="4819664"/>
          </a:xfrm>
        </p:spPr>
        <p:txBody>
          <a:bodyPr/>
          <a:lstStyle/>
          <a:p>
            <a:r>
              <a:rPr lang="es-EC" dirty="0" smtClean="0"/>
              <a:t>Determine lo siguiente:</a:t>
            </a:r>
          </a:p>
          <a:p>
            <a:pPr>
              <a:buNone/>
            </a:pPr>
            <a:endParaRPr lang="es-EC" dirty="0" smtClean="0"/>
          </a:p>
          <a:p>
            <a:pPr marL="596646" indent="-514350">
              <a:buAutoNum type="arabicPeriod"/>
            </a:pPr>
            <a:r>
              <a:rPr lang="es-EC" dirty="0" smtClean="0"/>
              <a:t>Cree usted que Guayaquil merece ser un destino de Reuniones? Argumente.</a:t>
            </a:r>
          </a:p>
          <a:p>
            <a:pPr marL="596646" indent="-514350">
              <a:buAutoNum type="arabicPeriod"/>
            </a:pPr>
            <a:r>
              <a:rPr lang="es-EC" dirty="0" smtClean="0"/>
              <a:t>La seguridad juega un papel importante para alcanzar su objetivo? Argumente</a:t>
            </a:r>
          </a:p>
          <a:p>
            <a:pPr marL="596646" indent="-514350">
              <a:buAutoNum type="arabicPeriod"/>
            </a:pPr>
            <a:r>
              <a:rPr lang="es-EC" dirty="0" smtClean="0"/>
              <a:t>Qué medidas cree usted que se deben implementar para contrarrestar el tema de seguridad en la ciudad? Argumente.</a:t>
            </a:r>
          </a:p>
          <a:p>
            <a:pPr marL="596646" indent="-514350">
              <a:buAutoNum type="arabicPeriod"/>
            </a:pPr>
            <a:endParaRPr lang="es-EC" dirty="0" smtClean="0"/>
          </a:p>
          <a:p>
            <a:pPr marL="596646" indent="-514350">
              <a:buAutoNum type="arabicPeriod"/>
            </a:pP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-142900"/>
            <a:ext cx="8229600" cy="2541595"/>
          </a:xfrm>
        </p:spPr>
        <p:txBody>
          <a:bodyPr>
            <a:noAutofit/>
          </a:bodyPr>
          <a:lstStyle/>
          <a:p>
            <a:r>
              <a:rPr lang="es-EC" sz="3500" b="1" dirty="0" smtClean="0"/>
              <a:t>EMPRESA PUBLICA DE TURISMO, PROMOCIÓN CÍVICA Y RELACIONES INTERNACIONALES DE GUAYAQUIL,EP</a:t>
            </a:r>
            <a:endParaRPr lang="en-US" sz="3500" b="1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2071670" y="4143380"/>
            <a:ext cx="1714512" cy="571504"/>
          </a:xfrm>
        </p:spPr>
        <p:txBody>
          <a:bodyPr/>
          <a:lstStyle/>
          <a:p>
            <a:r>
              <a:rPr lang="es-EC" b="1" dirty="0" smtClean="0"/>
              <a:t>MISIÓN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843" t="31250" r="65959" b="9179"/>
          <a:stretch>
            <a:fillRect/>
          </a:stretch>
        </p:blipFill>
        <p:spPr bwMode="auto">
          <a:xfrm>
            <a:off x="4929190" y="2714620"/>
            <a:ext cx="4214810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728" y="3357562"/>
            <a:ext cx="1921946" cy="695316"/>
          </a:xfrm>
        </p:spPr>
        <p:txBody>
          <a:bodyPr/>
          <a:lstStyle/>
          <a:p>
            <a:r>
              <a:rPr lang="es-EC" dirty="0" smtClean="0"/>
              <a:t>VISIÓN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6237" t="18554" r="29722" b="13086"/>
          <a:stretch>
            <a:fillRect/>
          </a:stretch>
        </p:blipFill>
        <p:spPr bwMode="auto">
          <a:xfrm>
            <a:off x="4357686" y="1714488"/>
            <a:ext cx="4500562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Características 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2014, creación Buró de Convenciones</a:t>
            </a:r>
            <a:endParaRPr lang="en-US" dirty="0" smtClean="0"/>
          </a:p>
          <a:p>
            <a:r>
              <a:rPr lang="es-EC" dirty="0" smtClean="0"/>
              <a:t>Captar la mayor cantidad de eventos, congresos y convenciones para ser un Destino de Reuniones.</a:t>
            </a:r>
          </a:p>
          <a:p>
            <a:r>
              <a:rPr lang="es-EC" dirty="0" smtClean="0"/>
              <a:t>Marca: “Guayaquil es mi destino”</a:t>
            </a:r>
          </a:p>
          <a:p>
            <a:r>
              <a:rPr lang="es-EC" dirty="0" smtClean="0"/>
              <a:t>Guías en Inglés: Historia, Patrimonio, Ruta de la Fe, Museos y Arte en la calle, Naturaleza, Divertirse y Gozar y Gastronomía</a:t>
            </a: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Características 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17324" y="1714488"/>
            <a:ext cx="7498080" cy="4800600"/>
          </a:xfrm>
        </p:spPr>
        <p:txBody>
          <a:bodyPr/>
          <a:lstStyle/>
          <a:p>
            <a:r>
              <a:rPr lang="es-EC" dirty="0" smtClean="0"/>
              <a:t>Información turística Web:  </a:t>
            </a:r>
            <a:r>
              <a:rPr lang="es-EC" dirty="0" err="1" smtClean="0"/>
              <a:t>Ecuavisa</a:t>
            </a:r>
            <a:r>
              <a:rPr lang="es-EC" dirty="0" smtClean="0"/>
              <a:t> y El Comercio.</a:t>
            </a:r>
          </a:p>
          <a:p>
            <a:r>
              <a:rPr lang="es-EC" dirty="0" smtClean="0"/>
              <a:t>Promoción internacional: Google </a:t>
            </a:r>
            <a:r>
              <a:rPr lang="es-EC" dirty="0" err="1" smtClean="0"/>
              <a:t>Street</a:t>
            </a:r>
            <a:r>
              <a:rPr lang="es-EC" dirty="0" smtClean="0"/>
              <a:t> View.</a:t>
            </a:r>
          </a:p>
          <a:p>
            <a:r>
              <a:rPr lang="es-EC" dirty="0" smtClean="0"/>
              <a:t>2015: Llegada del Papa Francisco, campaña de comunicación nacional e internacional.</a:t>
            </a:r>
          </a:p>
          <a:p>
            <a:r>
              <a:rPr lang="es-EC" dirty="0" smtClean="0"/>
              <a:t>Llegaron 300.000 visitantes nacionales e internacionales.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3213" t="19726" r="48353" b="13867"/>
          <a:stretch>
            <a:fillRect/>
          </a:stretch>
        </p:blipFill>
        <p:spPr bwMode="auto">
          <a:xfrm>
            <a:off x="0" y="928670"/>
            <a:ext cx="528638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 l="23646" t="35351" r="52745" b="15820"/>
          <a:stretch>
            <a:fillRect/>
          </a:stretch>
        </p:blipFill>
        <p:spPr bwMode="auto">
          <a:xfrm>
            <a:off x="5357818" y="1370589"/>
            <a:ext cx="3429024" cy="398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Destino de Cruceros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Colaboración</a:t>
            </a:r>
            <a:r>
              <a:rPr lang="en-US" dirty="0" smtClean="0"/>
              <a:t>: La </a:t>
            </a:r>
            <a:r>
              <a:rPr lang="en-US" dirty="0" err="1" smtClean="0"/>
              <a:t>Empresa</a:t>
            </a:r>
            <a:r>
              <a:rPr lang="en-US" dirty="0" smtClean="0"/>
              <a:t> de Turismo, Puerto </a:t>
            </a:r>
            <a:r>
              <a:rPr lang="en-US" dirty="0" err="1" smtClean="0"/>
              <a:t>Marítimo</a:t>
            </a:r>
            <a:r>
              <a:rPr lang="en-US" dirty="0" smtClean="0"/>
              <a:t>, </a:t>
            </a:r>
            <a:r>
              <a:rPr lang="en-US" dirty="0" err="1" smtClean="0"/>
              <a:t>Operadores</a:t>
            </a:r>
            <a:r>
              <a:rPr lang="en-US" dirty="0" smtClean="0"/>
              <a:t> </a:t>
            </a:r>
            <a:r>
              <a:rPr lang="en-US" dirty="0" err="1" smtClean="0"/>
              <a:t>Nacionales</a:t>
            </a:r>
            <a:r>
              <a:rPr lang="en-US" dirty="0" smtClean="0"/>
              <a:t> e </a:t>
            </a:r>
            <a:r>
              <a:rPr lang="en-US" dirty="0" err="1" smtClean="0"/>
              <a:t>Internacionales</a:t>
            </a:r>
            <a:r>
              <a:rPr lang="en-US" dirty="0" smtClean="0"/>
              <a:t> y el Ministerio de Turismo, mantener dos </a:t>
            </a:r>
            <a:r>
              <a:rPr lang="en-US" dirty="0" err="1" smtClean="0"/>
              <a:t>temporadas</a:t>
            </a:r>
            <a:r>
              <a:rPr lang="en-US" dirty="0" smtClean="0"/>
              <a:t> de cruceros.</a:t>
            </a:r>
          </a:p>
          <a:p>
            <a:pPr>
              <a:buNone/>
            </a:pPr>
            <a:r>
              <a:rPr lang="es-EC" dirty="0" smtClean="0"/>
              <a:t>1ª Temporada: Enero a Marzo.</a:t>
            </a:r>
          </a:p>
          <a:p>
            <a:pPr>
              <a:buNone/>
            </a:pPr>
            <a:r>
              <a:rPr lang="es-EC" dirty="0" smtClean="0"/>
              <a:t>2ª Temporada: Octubre a Diciembre</a:t>
            </a:r>
          </a:p>
          <a:p>
            <a:r>
              <a:rPr lang="es-EC" dirty="0" smtClean="0"/>
              <a:t>7 cruceros de E.E.U.U y Europa. </a:t>
            </a:r>
          </a:p>
          <a:p>
            <a:r>
              <a:rPr lang="es-EC" dirty="0" smtClean="0"/>
              <a:t>700 pasajeros por cada crucero.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57290" y="571480"/>
            <a:ext cx="7498080" cy="1143000"/>
          </a:xfrm>
        </p:spPr>
        <p:txBody>
          <a:bodyPr>
            <a:normAutofit/>
          </a:bodyPr>
          <a:lstStyle/>
          <a:p>
            <a:r>
              <a:rPr lang="es-EC" dirty="0" smtClean="0"/>
              <a:t>Ferias y Eventos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786" y="2057400"/>
            <a:ext cx="8147902" cy="4800600"/>
          </a:xfrm>
        </p:spPr>
        <p:txBody>
          <a:bodyPr/>
          <a:lstStyle/>
          <a:p>
            <a:r>
              <a:rPr lang="es-EC" dirty="0" smtClean="0"/>
              <a:t>2ª edición Gastronómica Feria Raíces: asistieron 65.000 personas.</a:t>
            </a:r>
          </a:p>
          <a:p>
            <a:r>
              <a:rPr lang="es-EC" dirty="0" smtClean="0"/>
              <a:t>Feria internacional del libro:  20.000 asistentes</a:t>
            </a:r>
          </a:p>
          <a:p>
            <a:r>
              <a:rPr lang="es-EC" dirty="0" smtClean="0"/>
              <a:t>La Gran Feria de Guayaquil: 85.000 asistentes</a:t>
            </a:r>
          </a:p>
          <a:p>
            <a:r>
              <a:rPr lang="es-EC" dirty="0" smtClean="0"/>
              <a:t>Congreso de Avicultura: 3.000 participantes.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933588" cy="1439850"/>
          </a:xfrm>
        </p:spPr>
        <p:txBody>
          <a:bodyPr>
            <a:normAutofit/>
          </a:bodyPr>
          <a:lstStyle/>
          <a:p>
            <a:r>
              <a:rPr lang="es-EC" b="1" dirty="0" smtClean="0"/>
              <a:t>Promoción en eventos Internacionales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1962" t="35156" r="50586" b="16992"/>
          <a:stretch>
            <a:fillRect/>
          </a:stretch>
        </p:blipFill>
        <p:spPr bwMode="auto">
          <a:xfrm>
            <a:off x="914083" y="2071678"/>
            <a:ext cx="430085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5786446" y="3143248"/>
            <a:ext cx="33575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500" dirty="0" smtClean="0"/>
              <a:t>Buró de Convenciones y Visitantes promocionó Guayaquil como Destino de Reuniones</a:t>
            </a:r>
            <a:r>
              <a:rPr lang="es-EC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 spd="med"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112</TotalTime>
  <Words>521</Words>
  <Application>Microsoft Office PowerPoint</Application>
  <PresentationFormat>Presentación en pantalla (4:3)</PresentationFormat>
  <Paragraphs>64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Gill Sans MT</vt:lpstr>
      <vt:lpstr>Verdana</vt:lpstr>
      <vt:lpstr>Wingdings 2</vt:lpstr>
      <vt:lpstr>Solsticio</vt:lpstr>
      <vt:lpstr>GESTIÓN LOCAL DEL TURISMO</vt:lpstr>
      <vt:lpstr>EMPRESA PUBLICA DE TURISMO, PROMOCIÓN CÍVICA Y RELACIONES INTERNACIONALES DE GUAYAQUIL,EP</vt:lpstr>
      <vt:lpstr>Presentación de PowerPoint</vt:lpstr>
      <vt:lpstr>Características </vt:lpstr>
      <vt:lpstr>Características </vt:lpstr>
      <vt:lpstr>Presentación de PowerPoint</vt:lpstr>
      <vt:lpstr>Destino de Cruceros</vt:lpstr>
      <vt:lpstr>Ferias y Eventos</vt:lpstr>
      <vt:lpstr>Promoción en eventos Internacionales</vt:lpstr>
      <vt:lpstr>Presentación de PowerPoint</vt:lpstr>
      <vt:lpstr>Presentación de PowerPoint</vt:lpstr>
      <vt:lpstr>Observatorio y Catastro Turístico</vt:lpstr>
      <vt:lpstr>Plan maestro de Desarrollo y Promoción del Turismo de Reuniones 2016-2020</vt:lpstr>
      <vt:lpstr>TASAS</vt:lpstr>
      <vt:lpstr>Asociación</vt:lpstr>
      <vt:lpstr>DESFILES Y EVENTOS</vt:lpstr>
      <vt:lpstr>Taller en clase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LOCAL DEL TURISMO</dc:title>
  <dc:creator>Karito Cevallos</dc:creator>
  <cp:lastModifiedBy>Usuario</cp:lastModifiedBy>
  <cp:revision>2</cp:revision>
  <dcterms:created xsi:type="dcterms:W3CDTF">2018-05-06T23:16:15Z</dcterms:created>
  <dcterms:modified xsi:type="dcterms:W3CDTF">2020-02-26T02:52:01Z</dcterms:modified>
</cp:coreProperties>
</file>