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10-1.png"/><Relationship Id="rId2" Type="http://schemas.openxmlformats.org/officeDocument/2006/relationships/image" Target="../media/image-10-2.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3-1.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7" Type="http://schemas.openxmlformats.org/officeDocument/2006/relationships/hyperlink" Target="https://gamma.app" TargetMode="External"/><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6-1.png"/><Relationship Id="rId2" Type="http://schemas.openxmlformats.org/officeDocument/2006/relationships/image" Target="../media/image-6-2.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7-1.png"/><Relationship Id="rId2" Type="http://schemas.openxmlformats.org/officeDocument/2006/relationships/image" Target="../media/image-7-2.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6" Type="http://schemas.openxmlformats.org/officeDocument/2006/relationships/hyperlink" Target="https://gamma.app" TargetMode="External"/><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9-1.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D0D0C"/>
          </a:solidFill>
          <a:ln/>
        </p:spPr>
      </p:sp>
      <p:sp>
        <p:nvSpPr>
          <p:cNvPr id="3" name="Shape 1"/>
          <p:cNvSpPr/>
          <p:nvPr/>
        </p:nvSpPr>
        <p:spPr>
          <a:xfrm>
            <a:off x="0" y="0"/>
            <a:ext cx="14630400" cy="8229600"/>
          </a:xfrm>
          <a:prstGeom prst="rect">
            <a:avLst/>
          </a:prstGeom>
          <a:solidFill>
            <a:srgbClr val="1D1D1B"/>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764262" y="948690"/>
            <a:ext cx="7615476" cy="1883569"/>
          </a:xfrm>
          <a:prstGeom prst="rect">
            <a:avLst/>
          </a:prstGeom>
          <a:noFill/>
          <a:ln/>
        </p:spPr>
        <p:txBody>
          <a:bodyPr wrap="square" rtlCol="0" anchor="t"/>
          <a:lstStyle/>
          <a:p>
            <a:pPr indent="0" marL="0">
              <a:lnSpc>
                <a:spcPts val="7415"/>
              </a:lnSpc>
              <a:buNone/>
            </a:pPr>
            <a:r>
              <a:rPr lang="en-US" sz="5932" b="1" dirty="0">
                <a:solidFill>
                  <a:srgbClr val="EDEDE8"/>
                </a:solidFill>
                <a:latin typeface="Tomorrow" pitchFamily="34" charset="0"/>
                <a:ea typeface="Tomorrow" pitchFamily="34" charset="-122"/>
                <a:cs typeface="Tomorrow" pitchFamily="34" charset="-120"/>
              </a:rPr>
              <a:t>Introducción a los hashes</a:t>
            </a:r>
            <a:endParaRPr lang="en-US" sz="5932" dirty="0"/>
          </a:p>
        </p:txBody>
      </p:sp>
      <p:sp>
        <p:nvSpPr>
          <p:cNvPr id="6" name="Text 3"/>
          <p:cNvSpPr/>
          <p:nvPr/>
        </p:nvSpPr>
        <p:spPr>
          <a:xfrm>
            <a:off x="764262" y="3159800"/>
            <a:ext cx="7615476" cy="3493294"/>
          </a:xfrm>
          <a:prstGeom prst="rect">
            <a:avLst/>
          </a:prstGeom>
          <a:noFill/>
          <a:ln/>
        </p:spPr>
        <p:txBody>
          <a:bodyPr wrap="square" rtlCol="0" anchor="t"/>
          <a:lstStyle/>
          <a:p>
            <a:pPr indent="0" marL="0">
              <a:lnSpc>
                <a:spcPts val="2751"/>
              </a:lnSpc>
              <a:buNone/>
            </a:pPr>
            <a:r>
              <a:rPr lang="en-US" sz="1720" dirty="0">
                <a:solidFill>
                  <a:srgbClr val="C9C9C0"/>
                </a:solidFill>
                <a:latin typeface="Tomorrow" pitchFamily="34" charset="0"/>
                <a:ea typeface="Tomorrow" pitchFamily="34" charset="-122"/>
                <a:cs typeface="Tomorrow" pitchFamily="34" charset="-120"/>
              </a:rPr>
              <a:t>Los hashes son una herramienta fundamental en el mundo de la informática y la seguridad digital. Estos códigos alfanuméricos únicos se generan a partir de datos de entrada, y se utilizan para una amplia gama de aplicaciones, desde la verificación de integridad de archivos hasta la protección de contraseñas. En esta presentación, exploraremos los conceptos básicos de los hashes, el algoritmo MD5 y sus características, sus fortalezas y debilidades, y las alternativas disponibles. Nos adentraremos en este fascinante mundo para comprender mejor cómo estas técnicas de cifrado pueden mejorar la seguridad y la eficiencia en nuestros sistemas digitales.</a:t>
            </a:r>
            <a:endParaRPr lang="en-US" sz="1720" dirty="0"/>
          </a:p>
        </p:txBody>
      </p:sp>
      <p:sp>
        <p:nvSpPr>
          <p:cNvPr id="7" name="Shape 4"/>
          <p:cNvSpPr/>
          <p:nvPr/>
        </p:nvSpPr>
        <p:spPr>
          <a:xfrm>
            <a:off x="764262" y="6915150"/>
            <a:ext cx="349329" cy="349329"/>
          </a:xfrm>
          <a:prstGeom prst="roundRect">
            <a:avLst>
              <a:gd name="adj" fmla="val 26173280"/>
            </a:avLst>
          </a:prstGeom>
          <a:solidFill>
            <a:srgbClr val="4820DC"/>
          </a:solidFill>
          <a:ln w="7620">
            <a:solidFill>
              <a:srgbClr val="FFFFFF"/>
            </a:solidFill>
            <a:prstDash val="solid"/>
          </a:ln>
        </p:spPr>
      </p:sp>
      <p:sp>
        <p:nvSpPr>
          <p:cNvPr id="8" name="Text 5"/>
          <p:cNvSpPr/>
          <p:nvPr/>
        </p:nvSpPr>
        <p:spPr>
          <a:xfrm>
            <a:off x="875705" y="7040999"/>
            <a:ext cx="126444" cy="97512"/>
          </a:xfrm>
          <a:prstGeom prst="rect">
            <a:avLst/>
          </a:prstGeom>
          <a:noFill/>
          <a:ln/>
        </p:spPr>
        <p:txBody>
          <a:bodyPr wrap="none" rtlCol="0" anchor="t"/>
          <a:lstStyle/>
          <a:p>
            <a:pPr algn="ctr" indent="0" marL="0">
              <a:lnSpc>
                <a:spcPts val="768"/>
              </a:lnSpc>
              <a:buNone/>
            </a:pPr>
            <a:r>
              <a:rPr lang="en-US" sz="768" dirty="0">
                <a:solidFill>
                  <a:srgbClr val="FFFFFF"/>
                </a:solidFill>
                <a:latin typeface="Tomorrow" pitchFamily="34" charset="0"/>
                <a:ea typeface="Tomorrow" pitchFamily="34" charset="-122"/>
                <a:cs typeface="Tomorrow" pitchFamily="34" charset="-120"/>
              </a:rPr>
              <a:t>SP</a:t>
            </a:r>
            <a:endParaRPr lang="en-US" sz="768" dirty="0"/>
          </a:p>
        </p:txBody>
      </p:sp>
      <p:sp>
        <p:nvSpPr>
          <p:cNvPr id="9" name="Text 6"/>
          <p:cNvSpPr/>
          <p:nvPr/>
        </p:nvSpPr>
        <p:spPr>
          <a:xfrm>
            <a:off x="1222772" y="6898719"/>
            <a:ext cx="2099667" cy="382191"/>
          </a:xfrm>
          <a:prstGeom prst="rect">
            <a:avLst/>
          </a:prstGeom>
          <a:noFill/>
          <a:ln/>
        </p:spPr>
        <p:txBody>
          <a:bodyPr wrap="none" rtlCol="0" anchor="t"/>
          <a:lstStyle/>
          <a:p>
            <a:pPr algn="l" indent="0" marL="0">
              <a:lnSpc>
                <a:spcPts val="3009"/>
              </a:lnSpc>
              <a:buNone/>
            </a:pPr>
            <a:r>
              <a:rPr lang="en-US" sz="2149" b="1" dirty="0">
                <a:solidFill>
                  <a:srgbClr val="C9C9C0"/>
                </a:solidFill>
                <a:latin typeface="Tomorrow" pitchFamily="34" charset="0"/>
                <a:ea typeface="Tomorrow" pitchFamily="34" charset="-122"/>
                <a:cs typeface="Tomorrow" pitchFamily="34" charset="-120"/>
              </a:rPr>
              <a:t>by Stiven Pilca</a:t>
            </a:r>
            <a:endParaRPr lang="en-US" sz="2149" dirty="0"/>
          </a:p>
        </p:txBody>
      </p:sp>
      <p:pic>
        <p:nvPicPr>
          <p:cNvPr id="10"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D0D0C"/>
          </a:solidFill>
          <a:ln/>
        </p:spPr>
      </p:sp>
      <p:sp>
        <p:nvSpPr>
          <p:cNvPr id="3" name="Shape 1"/>
          <p:cNvSpPr/>
          <p:nvPr/>
        </p:nvSpPr>
        <p:spPr>
          <a:xfrm>
            <a:off x="0" y="0"/>
            <a:ext cx="14630400" cy="8777645"/>
          </a:xfrm>
          <a:prstGeom prst="rect">
            <a:avLst/>
          </a:prstGeom>
          <a:solidFill>
            <a:srgbClr val="1D1D1B"/>
          </a:solidFill>
          <a:ln/>
        </p:spPr>
      </p:sp>
      <p:pic>
        <p:nvPicPr>
          <p:cNvPr id="4" name="Image 0" descr="preencoded.png">    </p:cNvPr>
          <p:cNvPicPr>
            <a:picLocks noChangeAspect="1"/>
          </p:cNvPicPr>
          <p:nvPr/>
        </p:nvPicPr>
        <p:blipFill>
          <a:blip r:embed="rId1"/>
          <a:stretch>
            <a:fillRect/>
          </a:stretch>
        </p:blipFill>
        <p:spPr>
          <a:xfrm>
            <a:off x="0" y="0"/>
            <a:ext cx="14630400" cy="2160270"/>
          </a:xfrm>
          <a:prstGeom prst="rect">
            <a:avLst/>
          </a:prstGeom>
        </p:spPr>
      </p:pic>
      <p:sp>
        <p:nvSpPr>
          <p:cNvPr id="5" name="Text 2"/>
          <p:cNvSpPr/>
          <p:nvPr/>
        </p:nvSpPr>
        <p:spPr>
          <a:xfrm>
            <a:off x="2594967" y="2635448"/>
            <a:ext cx="8150662" cy="540068"/>
          </a:xfrm>
          <a:prstGeom prst="rect">
            <a:avLst/>
          </a:prstGeom>
          <a:noFill/>
          <a:ln/>
        </p:spPr>
        <p:txBody>
          <a:bodyPr wrap="none" rtlCol="0" anchor="t"/>
          <a:lstStyle/>
          <a:p>
            <a:pPr indent="0" marL="0">
              <a:lnSpc>
                <a:spcPts val="4253"/>
              </a:lnSpc>
              <a:buNone/>
            </a:pPr>
            <a:r>
              <a:rPr lang="en-US" sz="3402" b="1" dirty="0">
                <a:solidFill>
                  <a:srgbClr val="EDEDE8"/>
                </a:solidFill>
                <a:latin typeface="Tomorrow" pitchFamily="34" charset="0"/>
                <a:ea typeface="Tomorrow" pitchFamily="34" charset="-122"/>
                <a:cs typeface="Tomorrow" pitchFamily="34" charset="-120"/>
              </a:rPr>
              <a:t>Conclusión y consideraciones finales</a:t>
            </a:r>
            <a:endParaRPr lang="en-US" sz="3402" dirty="0"/>
          </a:p>
        </p:txBody>
      </p:sp>
      <p:sp>
        <p:nvSpPr>
          <p:cNvPr id="6" name="Shape 3"/>
          <p:cNvSpPr/>
          <p:nvPr/>
        </p:nvSpPr>
        <p:spPr>
          <a:xfrm>
            <a:off x="2594967" y="3434715"/>
            <a:ext cx="3031569" cy="4867751"/>
          </a:xfrm>
          <a:prstGeom prst="roundRect">
            <a:avLst>
              <a:gd name="adj" fmla="val 3420"/>
            </a:avLst>
          </a:prstGeom>
          <a:solidFill>
            <a:srgbClr val="0B0B0A"/>
          </a:solidFill>
          <a:ln/>
        </p:spPr>
      </p:sp>
      <p:sp>
        <p:nvSpPr>
          <p:cNvPr id="7" name="Text 4"/>
          <p:cNvSpPr/>
          <p:nvPr/>
        </p:nvSpPr>
        <p:spPr>
          <a:xfrm>
            <a:off x="2767727" y="3607475"/>
            <a:ext cx="2160270" cy="269915"/>
          </a:xfrm>
          <a:prstGeom prst="rect">
            <a:avLst/>
          </a:prstGeom>
          <a:noFill/>
          <a:ln/>
        </p:spPr>
        <p:txBody>
          <a:bodyPr wrap="none" rtlCol="0" anchor="t"/>
          <a:lstStyle/>
          <a:p>
            <a:pPr indent="0" marL="0">
              <a:lnSpc>
                <a:spcPts val="2126"/>
              </a:lnSpc>
              <a:buNone/>
            </a:pPr>
            <a:r>
              <a:rPr lang="en-US" sz="1701" b="1" dirty="0">
                <a:solidFill>
                  <a:srgbClr val="EDEDE8"/>
                </a:solidFill>
                <a:latin typeface="Tomorrow" pitchFamily="34" charset="0"/>
                <a:ea typeface="Tomorrow" pitchFamily="34" charset="-122"/>
                <a:cs typeface="Tomorrow" pitchFamily="34" charset="-120"/>
              </a:rPr>
              <a:t>Resumen</a:t>
            </a:r>
            <a:endParaRPr lang="en-US" sz="1701" dirty="0"/>
          </a:p>
        </p:txBody>
      </p:sp>
      <p:sp>
        <p:nvSpPr>
          <p:cNvPr id="8" name="Text 5"/>
          <p:cNvSpPr/>
          <p:nvPr/>
        </p:nvSpPr>
        <p:spPr>
          <a:xfrm>
            <a:off x="2767727" y="3980974"/>
            <a:ext cx="2686050" cy="3872151"/>
          </a:xfrm>
          <a:prstGeom prst="rect">
            <a:avLst/>
          </a:prstGeom>
          <a:noFill/>
          <a:ln/>
        </p:spPr>
        <p:txBody>
          <a:bodyPr wrap="square" rtlCol="0" anchor="t"/>
          <a:lstStyle/>
          <a:p>
            <a:pPr indent="0" marL="0">
              <a:lnSpc>
                <a:spcPts val="2177"/>
              </a:lnSpc>
              <a:buNone/>
            </a:pPr>
            <a:r>
              <a:rPr lang="en-US" sz="1361" dirty="0">
                <a:solidFill>
                  <a:srgbClr val="C9C9C0"/>
                </a:solidFill>
                <a:latin typeface="Tomorrow" pitchFamily="34" charset="0"/>
                <a:ea typeface="Tomorrow" pitchFamily="34" charset="-122"/>
                <a:cs typeface="Tomorrow" pitchFamily="34" charset="-120"/>
              </a:rPr>
              <a:t>En esta presentación, hemos explorado los conceptos básicos de los hashes, el algoritmo MD5 y sus características, sus fortalezas y debilidades, y las alternativas más seguras disponibles. Hemos visto cómo, a pesar de su amplia adopción en el pasado, MD5 presenta vulnerabilidades que han puesto en duda su confiabilidad para aplicaciones de seguridad críticas.</a:t>
            </a:r>
            <a:endParaRPr lang="en-US" sz="1361" dirty="0"/>
          </a:p>
        </p:txBody>
      </p:sp>
      <p:sp>
        <p:nvSpPr>
          <p:cNvPr id="9" name="Shape 6"/>
          <p:cNvSpPr/>
          <p:nvPr/>
        </p:nvSpPr>
        <p:spPr>
          <a:xfrm>
            <a:off x="5799296" y="3434715"/>
            <a:ext cx="3031569" cy="4867751"/>
          </a:xfrm>
          <a:prstGeom prst="roundRect">
            <a:avLst>
              <a:gd name="adj" fmla="val 3420"/>
            </a:avLst>
          </a:prstGeom>
          <a:solidFill>
            <a:srgbClr val="0B0B0A"/>
          </a:solidFill>
          <a:ln/>
        </p:spPr>
      </p:sp>
      <p:sp>
        <p:nvSpPr>
          <p:cNvPr id="10" name="Text 7"/>
          <p:cNvSpPr/>
          <p:nvPr/>
        </p:nvSpPr>
        <p:spPr>
          <a:xfrm>
            <a:off x="5972056" y="3607475"/>
            <a:ext cx="2160270" cy="269915"/>
          </a:xfrm>
          <a:prstGeom prst="rect">
            <a:avLst/>
          </a:prstGeom>
          <a:noFill/>
          <a:ln/>
        </p:spPr>
        <p:txBody>
          <a:bodyPr wrap="none" rtlCol="0" anchor="t"/>
          <a:lstStyle/>
          <a:p>
            <a:pPr indent="0" marL="0">
              <a:lnSpc>
                <a:spcPts val="2126"/>
              </a:lnSpc>
              <a:buNone/>
            </a:pPr>
            <a:r>
              <a:rPr lang="en-US" sz="1701" b="1" dirty="0">
                <a:solidFill>
                  <a:srgbClr val="EDEDE8"/>
                </a:solidFill>
                <a:latin typeface="Tomorrow" pitchFamily="34" charset="0"/>
                <a:ea typeface="Tomorrow" pitchFamily="34" charset="-122"/>
                <a:cs typeface="Tomorrow" pitchFamily="34" charset="-120"/>
              </a:rPr>
              <a:t>Recomendaciones</a:t>
            </a:r>
            <a:endParaRPr lang="en-US" sz="1701" dirty="0"/>
          </a:p>
        </p:txBody>
      </p:sp>
      <p:sp>
        <p:nvSpPr>
          <p:cNvPr id="11" name="Text 8"/>
          <p:cNvSpPr/>
          <p:nvPr/>
        </p:nvSpPr>
        <p:spPr>
          <a:xfrm>
            <a:off x="5972056" y="3980974"/>
            <a:ext cx="2686050" cy="4148733"/>
          </a:xfrm>
          <a:prstGeom prst="rect">
            <a:avLst/>
          </a:prstGeom>
          <a:noFill/>
          <a:ln/>
        </p:spPr>
        <p:txBody>
          <a:bodyPr wrap="square" rtlCol="0" anchor="t"/>
          <a:lstStyle/>
          <a:p>
            <a:pPr indent="0" marL="0">
              <a:lnSpc>
                <a:spcPts val="2177"/>
              </a:lnSpc>
              <a:buNone/>
            </a:pPr>
            <a:r>
              <a:rPr lang="en-US" sz="1361" dirty="0">
                <a:solidFill>
                  <a:srgbClr val="C9C9C0"/>
                </a:solidFill>
                <a:latin typeface="Tomorrow" pitchFamily="34" charset="0"/>
                <a:ea typeface="Tomorrow" pitchFamily="34" charset="-122"/>
                <a:cs typeface="Tomorrow" pitchFamily="34" charset="-120"/>
              </a:rPr>
              <a:t>Aunque MD5 sigue siendo utilizado en algunas aplicaciones, se recomienda migrar a algoritmos de hash más seguros, como SHA-256 o SHA-3, especialmente en aquellas aplicaciones que requieren un alto nivel de seguridad. Es importante estar al tanto de las últimas tendencias y vulnerabilidades en el campo de los algoritmos de hash para garantizar la protección adecuada de la información.</a:t>
            </a:r>
            <a:endParaRPr lang="en-US" sz="1361" dirty="0"/>
          </a:p>
        </p:txBody>
      </p:sp>
      <p:sp>
        <p:nvSpPr>
          <p:cNvPr id="12" name="Shape 9"/>
          <p:cNvSpPr/>
          <p:nvPr/>
        </p:nvSpPr>
        <p:spPr>
          <a:xfrm>
            <a:off x="9003625" y="3434715"/>
            <a:ext cx="3031569" cy="4867751"/>
          </a:xfrm>
          <a:prstGeom prst="roundRect">
            <a:avLst>
              <a:gd name="adj" fmla="val 3420"/>
            </a:avLst>
          </a:prstGeom>
          <a:solidFill>
            <a:srgbClr val="0B0B0A"/>
          </a:solidFill>
          <a:ln/>
        </p:spPr>
      </p:sp>
      <p:sp>
        <p:nvSpPr>
          <p:cNvPr id="13" name="Text 10"/>
          <p:cNvSpPr/>
          <p:nvPr/>
        </p:nvSpPr>
        <p:spPr>
          <a:xfrm>
            <a:off x="9176385" y="3607475"/>
            <a:ext cx="2160270" cy="269915"/>
          </a:xfrm>
          <a:prstGeom prst="rect">
            <a:avLst/>
          </a:prstGeom>
          <a:noFill/>
          <a:ln/>
        </p:spPr>
        <p:txBody>
          <a:bodyPr wrap="none" rtlCol="0" anchor="t"/>
          <a:lstStyle/>
          <a:p>
            <a:pPr indent="0" marL="0">
              <a:lnSpc>
                <a:spcPts val="2126"/>
              </a:lnSpc>
              <a:buNone/>
            </a:pPr>
            <a:r>
              <a:rPr lang="en-US" sz="1701" b="1" dirty="0">
                <a:solidFill>
                  <a:srgbClr val="EDEDE8"/>
                </a:solidFill>
                <a:latin typeface="Tomorrow" pitchFamily="34" charset="0"/>
                <a:ea typeface="Tomorrow" pitchFamily="34" charset="-122"/>
                <a:cs typeface="Tomorrow" pitchFamily="34" charset="-120"/>
              </a:rPr>
              <a:t>Futuro</a:t>
            </a:r>
            <a:endParaRPr lang="en-US" sz="1701" dirty="0"/>
          </a:p>
        </p:txBody>
      </p:sp>
      <p:sp>
        <p:nvSpPr>
          <p:cNvPr id="14" name="Text 11"/>
          <p:cNvSpPr/>
          <p:nvPr/>
        </p:nvSpPr>
        <p:spPr>
          <a:xfrm>
            <a:off x="9176385" y="3980974"/>
            <a:ext cx="2686050" cy="2765822"/>
          </a:xfrm>
          <a:prstGeom prst="rect">
            <a:avLst/>
          </a:prstGeom>
          <a:noFill/>
          <a:ln/>
        </p:spPr>
        <p:txBody>
          <a:bodyPr wrap="square" rtlCol="0" anchor="t"/>
          <a:lstStyle/>
          <a:p>
            <a:pPr indent="0" marL="0">
              <a:lnSpc>
                <a:spcPts val="2177"/>
              </a:lnSpc>
              <a:buNone/>
            </a:pPr>
            <a:r>
              <a:rPr lang="en-US" sz="1361" dirty="0">
                <a:solidFill>
                  <a:srgbClr val="C9C9C0"/>
                </a:solidFill>
                <a:latin typeface="Tomorrow" pitchFamily="34" charset="0"/>
                <a:ea typeface="Tomorrow" pitchFamily="34" charset="-122"/>
                <a:cs typeface="Tomorrow" pitchFamily="34" charset="-120"/>
              </a:rPr>
              <a:t>A medida que la tecnología y las amenazas cibernéticas evolucionan, la investigación y el desarrollo de nuevos algoritmos de hash seguros y eficientes seguirán siendo un desafío importante para garantizar la seguridad y la integridad de la información en el mundo digital.</a:t>
            </a:r>
            <a:endParaRPr lang="en-US" sz="1361" dirty="0"/>
          </a:p>
        </p:txBody>
      </p:sp>
      <p:pic>
        <p:nvPicPr>
          <p:cNvPr id="15"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D0D0C"/>
          </a:solidFill>
          <a:ln/>
        </p:spPr>
      </p:sp>
      <p:sp>
        <p:nvSpPr>
          <p:cNvPr id="3" name="Shape 1"/>
          <p:cNvSpPr/>
          <p:nvPr/>
        </p:nvSpPr>
        <p:spPr>
          <a:xfrm>
            <a:off x="0" y="0"/>
            <a:ext cx="14630400" cy="8229600"/>
          </a:xfrm>
          <a:prstGeom prst="rect">
            <a:avLst/>
          </a:prstGeom>
          <a:solidFill>
            <a:srgbClr val="1D1D1B"/>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604837" y="1219200"/>
            <a:ext cx="4320540" cy="540068"/>
          </a:xfrm>
          <a:prstGeom prst="rect">
            <a:avLst/>
          </a:prstGeom>
          <a:noFill/>
          <a:ln/>
        </p:spPr>
        <p:txBody>
          <a:bodyPr wrap="none" rtlCol="0" anchor="t"/>
          <a:lstStyle/>
          <a:p>
            <a:pPr indent="0" marL="0">
              <a:lnSpc>
                <a:spcPts val="4253"/>
              </a:lnSpc>
              <a:buNone/>
            </a:pPr>
            <a:r>
              <a:rPr lang="en-US" sz="3402" b="1" dirty="0">
                <a:solidFill>
                  <a:srgbClr val="EDEDE8"/>
                </a:solidFill>
                <a:latin typeface="Tomorrow" pitchFamily="34" charset="0"/>
                <a:ea typeface="Tomorrow" pitchFamily="34" charset="-122"/>
                <a:cs typeface="Tomorrow" pitchFamily="34" charset="-120"/>
              </a:rPr>
              <a:t>¿Qué es un hash?</a:t>
            </a:r>
            <a:endParaRPr lang="en-US" sz="3402" dirty="0"/>
          </a:p>
        </p:txBody>
      </p:sp>
      <p:sp>
        <p:nvSpPr>
          <p:cNvPr id="6" name="Shape 3"/>
          <p:cNvSpPr/>
          <p:nvPr/>
        </p:nvSpPr>
        <p:spPr>
          <a:xfrm>
            <a:off x="604837" y="2018467"/>
            <a:ext cx="7934325" cy="1548765"/>
          </a:xfrm>
          <a:prstGeom prst="roundRect">
            <a:avLst>
              <a:gd name="adj" fmla="val 6695"/>
            </a:avLst>
          </a:prstGeom>
          <a:solidFill>
            <a:srgbClr val="0B0B0A"/>
          </a:solidFill>
          <a:ln/>
        </p:spPr>
      </p:sp>
      <p:sp>
        <p:nvSpPr>
          <p:cNvPr id="7" name="Text 4"/>
          <p:cNvSpPr/>
          <p:nvPr/>
        </p:nvSpPr>
        <p:spPr>
          <a:xfrm>
            <a:off x="777597" y="2191226"/>
            <a:ext cx="2160270" cy="269915"/>
          </a:xfrm>
          <a:prstGeom prst="rect">
            <a:avLst/>
          </a:prstGeom>
          <a:noFill/>
          <a:ln/>
        </p:spPr>
        <p:txBody>
          <a:bodyPr wrap="none" rtlCol="0" anchor="t"/>
          <a:lstStyle/>
          <a:p>
            <a:pPr indent="0" marL="0">
              <a:lnSpc>
                <a:spcPts val="2126"/>
              </a:lnSpc>
              <a:buNone/>
            </a:pPr>
            <a:r>
              <a:rPr lang="en-US" sz="1701" b="1" dirty="0">
                <a:solidFill>
                  <a:srgbClr val="EDEDE8"/>
                </a:solidFill>
                <a:latin typeface="Tomorrow" pitchFamily="34" charset="0"/>
                <a:ea typeface="Tomorrow" pitchFamily="34" charset="-122"/>
                <a:cs typeface="Tomorrow" pitchFamily="34" charset="-120"/>
              </a:rPr>
              <a:t>Definición</a:t>
            </a:r>
            <a:endParaRPr lang="en-US" sz="1701" dirty="0"/>
          </a:p>
        </p:txBody>
      </p:sp>
      <p:sp>
        <p:nvSpPr>
          <p:cNvPr id="8" name="Text 5"/>
          <p:cNvSpPr/>
          <p:nvPr/>
        </p:nvSpPr>
        <p:spPr>
          <a:xfrm>
            <a:off x="777597" y="2564725"/>
            <a:ext cx="7588806" cy="829747"/>
          </a:xfrm>
          <a:prstGeom prst="rect">
            <a:avLst/>
          </a:prstGeom>
          <a:noFill/>
          <a:ln/>
        </p:spPr>
        <p:txBody>
          <a:bodyPr wrap="square" rtlCol="0" anchor="t"/>
          <a:lstStyle/>
          <a:p>
            <a:pPr indent="0" marL="0">
              <a:lnSpc>
                <a:spcPts val="2177"/>
              </a:lnSpc>
              <a:buNone/>
            </a:pPr>
            <a:r>
              <a:rPr lang="en-US" sz="1361" dirty="0">
                <a:solidFill>
                  <a:srgbClr val="C9C9C0"/>
                </a:solidFill>
                <a:latin typeface="Tomorrow" pitchFamily="34" charset="0"/>
                <a:ea typeface="Tomorrow" pitchFamily="34" charset="-122"/>
                <a:cs typeface="Tomorrow" pitchFamily="34" charset="-120"/>
              </a:rPr>
              <a:t>Un hash es una función matemática que transforma datos de entrada de cualquier tamaño en una cadena de caracteres de longitud fija, llamada valor hash o resumen hash. Este valor hash es único y representa de manera inequívoca los datos originales.</a:t>
            </a:r>
            <a:endParaRPr lang="en-US" sz="1361" dirty="0"/>
          </a:p>
        </p:txBody>
      </p:sp>
      <p:sp>
        <p:nvSpPr>
          <p:cNvPr id="9" name="Shape 6"/>
          <p:cNvSpPr/>
          <p:nvPr/>
        </p:nvSpPr>
        <p:spPr>
          <a:xfrm>
            <a:off x="604837" y="3739991"/>
            <a:ext cx="7934325" cy="1548765"/>
          </a:xfrm>
          <a:prstGeom prst="roundRect">
            <a:avLst>
              <a:gd name="adj" fmla="val 6695"/>
            </a:avLst>
          </a:prstGeom>
          <a:solidFill>
            <a:srgbClr val="0B0B0A"/>
          </a:solidFill>
          <a:ln/>
        </p:spPr>
      </p:sp>
      <p:sp>
        <p:nvSpPr>
          <p:cNvPr id="10" name="Text 7"/>
          <p:cNvSpPr/>
          <p:nvPr/>
        </p:nvSpPr>
        <p:spPr>
          <a:xfrm>
            <a:off x="777597" y="3912751"/>
            <a:ext cx="2160270" cy="269915"/>
          </a:xfrm>
          <a:prstGeom prst="rect">
            <a:avLst/>
          </a:prstGeom>
          <a:noFill/>
          <a:ln/>
        </p:spPr>
        <p:txBody>
          <a:bodyPr wrap="none" rtlCol="0" anchor="t"/>
          <a:lstStyle/>
          <a:p>
            <a:pPr indent="0" marL="0">
              <a:lnSpc>
                <a:spcPts val="2126"/>
              </a:lnSpc>
              <a:buNone/>
            </a:pPr>
            <a:r>
              <a:rPr lang="en-US" sz="1701" b="1" dirty="0">
                <a:solidFill>
                  <a:srgbClr val="EDEDE8"/>
                </a:solidFill>
                <a:latin typeface="Tomorrow" pitchFamily="34" charset="0"/>
                <a:ea typeface="Tomorrow" pitchFamily="34" charset="-122"/>
                <a:cs typeface="Tomorrow" pitchFamily="34" charset="-120"/>
              </a:rPr>
              <a:t>Propiedades</a:t>
            </a:r>
            <a:endParaRPr lang="en-US" sz="1701" dirty="0"/>
          </a:p>
        </p:txBody>
      </p:sp>
      <p:sp>
        <p:nvSpPr>
          <p:cNvPr id="11" name="Text 8"/>
          <p:cNvSpPr/>
          <p:nvPr/>
        </p:nvSpPr>
        <p:spPr>
          <a:xfrm>
            <a:off x="777597" y="4286250"/>
            <a:ext cx="7588806" cy="829747"/>
          </a:xfrm>
          <a:prstGeom prst="rect">
            <a:avLst/>
          </a:prstGeom>
          <a:noFill/>
          <a:ln/>
        </p:spPr>
        <p:txBody>
          <a:bodyPr wrap="square" rtlCol="0" anchor="t"/>
          <a:lstStyle/>
          <a:p>
            <a:pPr indent="0" marL="0">
              <a:lnSpc>
                <a:spcPts val="2177"/>
              </a:lnSpc>
              <a:buNone/>
            </a:pPr>
            <a:r>
              <a:rPr lang="en-US" sz="1361" dirty="0">
                <a:solidFill>
                  <a:srgbClr val="C9C9C0"/>
                </a:solidFill>
                <a:latin typeface="Tomorrow" pitchFamily="34" charset="0"/>
                <a:ea typeface="Tomorrow" pitchFamily="34" charset="-122"/>
                <a:cs typeface="Tomorrow" pitchFamily="34" charset="-120"/>
              </a:rPr>
              <a:t>Los hashes poseen características importantes como la unidireccionalidad, la resistencia a las colisiones y la dispersión aleatoria de los valores. Esto los convierte en herramientas valiosas para la seguridad y la integridad de la información.</a:t>
            </a:r>
            <a:endParaRPr lang="en-US" sz="1361" dirty="0"/>
          </a:p>
        </p:txBody>
      </p:sp>
      <p:sp>
        <p:nvSpPr>
          <p:cNvPr id="12" name="Shape 9"/>
          <p:cNvSpPr/>
          <p:nvPr/>
        </p:nvSpPr>
        <p:spPr>
          <a:xfrm>
            <a:off x="604837" y="5461516"/>
            <a:ext cx="7934325" cy="1548765"/>
          </a:xfrm>
          <a:prstGeom prst="roundRect">
            <a:avLst>
              <a:gd name="adj" fmla="val 6695"/>
            </a:avLst>
          </a:prstGeom>
          <a:solidFill>
            <a:srgbClr val="0B0B0A"/>
          </a:solidFill>
          <a:ln/>
        </p:spPr>
      </p:sp>
      <p:sp>
        <p:nvSpPr>
          <p:cNvPr id="13" name="Text 10"/>
          <p:cNvSpPr/>
          <p:nvPr/>
        </p:nvSpPr>
        <p:spPr>
          <a:xfrm>
            <a:off x="777597" y="5634276"/>
            <a:ext cx="2160270" cy="269915"/>
          </a:xfrm>
          <a:prstGeom prst="rect">
            <a:avLst/>
          </a:prstGeom>
          <a:noFill/>
          <a:ln/>
        </p:spPr>
        <p:txBody>
          <a:bodyPr wrap="none" rtlCol="0" anchor="t"/>
          <a:lstStyle/>
          <a:p>
            <a:pPr indent="0" marL="0">
              <a:lnSpc>
                <a:spcPts val="2126"/>
              </a:lnSpc>
              <a:buNone/>
            </a:pPr>
            <a:r>
              <a:rPr lang="en-US" sz="1701" b="1" dirty="0">
                <a:solidFill>
                  <a:srgbClr val="EDEDE8"/>
                </a:solidFill>
                <a:latin typeface="Tomorrow" pitchFamily="34" charset="0"/>
                <a:ea typeface="Tomorrow" pitchFamily="34" charset="-122"/>
                <a:cs typeface="Tomorrow" pitchFamily="34" charset="-120"/>
              </a:rPr>
              <a:t>Aplicaciones</a:t>
            </a:r>
            <a:endParaRPr lang="en-US" sz="1701" dirty="0"/>
          </a:p>
        </p:txBody>
      </p:sp>
      <p:sp>
        <p:nvSpPr>
          <p:cNvPr id="14" name="Text 11"/>
          <p:cNvSpPr/>
          <p:nvPr/>
        </p:nvSpPr>
        <p:spPr>
          <a:xfrm>
            <a:off x="777597" y="6007775"/>
            <a:ext cx="7588806" cy="829747"/>
          </a:xfrm>
          <a:prstGeom prst="rect">
            <a:avLst/>
          </a:prstGeom>
          <a:noFill/>
          <a:ln/>
        </p:spPr>
        <p:txBody>
          <a:bodyPr wrap="square" rtlCol="0" anchor="t"/>
          <a:lstStyle/>
          <a:p>
            <a:pPr indent="0" marL="0">
              <a:lnSpc>
                <a:spcPts val="2177"/>
              </a:lnSpc>
              <a:buNone/>
            </a:pPr>
            <a:r>
              <a:rPr lang="en-US" sz="1361" dirty="0">
                <a:solidFill>
                  <a:srgbClr val="C9C9C0"/>
                </a:solidFill>
                <a:latin typeface="Tomorrow" pitchFamily="34" charset="0"/>
                <a:ea typeface="Tomorrow" pitchFamily="34" charset="-122"/>
                <a:cs typeface="Tomorrow" pitchFamily="34" charset="-120"/>
              </a:rPr>
              <a:t>Los hashes se utilizan en una amplia gama de aplicaciones, como la verificación de integridad de archivos, la protección de contraseñas, la firma digital, la detección de plagios y el almacenamiento eficiente de datos.</a:t>
            </a:r>
            <a:endParaRPr lang="en-US" sz="1361" dirty="0"/>
          </a:p>
        </p:txBody>
      </p:sp>
      <p:pic>
        <p:nvPicPr>
          <p:cNvPr id="15"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D0D0C"/>
          </a:solidFill>
          <a:ln/>
        </p:spPr>
      </p:sp>
      <p:sp>
        <p:nvSpPr>
          <p:cNvPr id="3" name="Shape 1"/>
          <p:cNvSpPr/>
          <p:nvPr/>
        </p:nvSpPr>
        <p:spPr>
          <a:xfrm>
            <a:off x="0" y="0"/>
            <a:ext cx="14630400" cy="8229600"/>
          </a:xfrm>
          <a:prstGeom prst="rect">
            <a:avLst/>
          </a:prstGeom>
          <a:solidFill>
            <a:srgbClr val="1D1D1B"/>
          </a:solidFill>
          <a:ln/>
        </p:spPr>
      </p:sp>
      <p:sp>
        <p:nvSpPr>
          <p:cNvPr id="4" name="Text 2"/>
          <p:cNvSpPr/>
          <p:nvPr/>
        </p:nvSpPr>
        <p:spPr>
          <a:xfrm>
            <a:off x="864037" y="1807964"/>
            <a:ext cx="9541669" cy="771525"/>
          </a:xfrm>
          <a:prstGeom prst="rect">
            <a:avLst/>
          </a:prstGeom>
          <a:noFill/>
          <a:ln/>
        </p:spPr>
        <p:txBody>
          <a:bodyPr wrap="none" rtlCol="0" anchor="t"/>
          <a:lstStyle/>
          <a:p>
            <a:pPr indent="0" marL="0">
              <a:lnSpc>
                <a:spcPts val="6075"/>
              </a:lnSpc>
              <a:buNone/>
            </a:pPr>
            <a:r>
              <a:rPr lang="en-US" sz="4860" b="1" dirty="0">
                <a:solidFill>
                  <a:srgbClr val="EDEDE8"/>
                </a:solidFill>
                <a:latin typeface="Tomorrow" pitchFamily="34" charset="0"/>
                <a:ea typeface="Tomorrow" pitchFamily="34" charset="-122"/>
                <a:cs typeface="Tomorrow" pitchFamily="34" charset="-120"/>
              </a:rPr>
              <a:t>Conceptos básicos de hashing</a:t>
            </a:r>
            <a:endParaRPr lang="en-US" sz="4860" dirty="0"/>
          </a:p>
        </p:txBody>
      </p:sp>
      <p:sp>
        <p:nvSpPr>
          <p:cNvPr id="5" name="Text 3"/>
          <p:cNvSpPr/>
          <p:nvPr/>
        </p:nvSpPr>
        <p:spPr>
          <a:xfrm>
            <a:off x="864037" y="3196590"/>
            <a:ext cx="3086100" cy="385763"/>
          </a:xfrm>
          <a:prstGeom prst="rect">
            <a:avLst/>
          </a:prstGeom>
          <a:noFill/>
          <a:ln/>
        </p:spPr>
        <p:txBody>
          <a:bodyPr wrap="none" rtlCol="0" anchor="t"/>
          <a:lstStyle/>
          <a:p>
            <a:pPr indent="0" marL="0">
              <a:lnSpc>
                <a:spcPts val="3038"/>
              </a:lnSpc>
              <a:buNone/>
            </a:pPr>
            <a:r>
              <a:rPr lang="en-US" sz="2430" b="1" dirty="0">
                <a:solidFill>
                  <a:srgbClr val="EDEDE8"/>
                </a:solidFill>
                <a:latin typeface="Tomorrow" pitchFamily="34" charset="0"/>
                <a:ea typeface="Tomorrow" pitchFamily="34" charset="-122"/>
                <a:cs typeface="Tomorrow" pitchFamily="34" charset="-120"/>
              </a:rPr>
              <a:t>Entrada (Input)</a:t>
            </a:r>
            <a:endParaRPr lang="en-US" sz="2430" dirty="0"/>
          </a:p>
        </p:txBody>
      </p:sp>
      <p:sp>
        <p:nvSpPr>
          <p:cNvPr id="6" name="Text 4"/>
          <p:cNvSpPr/>
          <p:nvPr/>
        </p:nvSpPr>
        <p:spPr>
          <a:xfrm>
            <a:off x="864037" y="3829169"/>
            <a:ext cx="3898821" cy="1975247"/>
          </a:xfrm>
          <a:prstGeom prst="rect">
            <a:avLst/>
          </a:prstGeom>
          <a:noFill/>
          <a:ln/>
        </p:spPr>
        <p:txBody>
          <a:bodyPr wrap="square" rtlCol="0" anchor="t"/>
          <a:lstStyle/>
          <a:p>
            <a:pPr indent="0" marL="0">
              <a:lnSpc>
                <a:spcPts val="3110"/>
              </a:lnSpc>
              <a:buNone/>
            </a:pPr>
            <a:r>
              <a:rPr lang="en-US" sz="1944" dirty="0">
                <a:solidFill>
                  <a:srgbClr val="C9C9C0"/>
                </a:solidFill>
                <a:latin typeface="Tomorrow" pitchFamily="34" charset="0"/>
                <a:ea typeface="Tomorrow" pitchFamily="34" charset="-122"/>
                <a:cs typeface="Tomorrow" pitchFamily="34" charset="-120"/>
              </a:rPr>
              <a:t>Los datos de entrada pueden ser de cualquier tipo y tamaño, desde archivos de texto hasta imágenes y documentos binarios.</a:t>
            </a:r>
            <a:endParaRPr lang="en-US" sz="1944" dirty="0"/>
          </a:p>
        </p:txBody>
      </p:sp>
      <p:sp>
        <p:nvSpPr>
          <p:cNvPr id="7" name="Text 5"/>
          <p:cNvSpPr/>
          <p:nvPr/>
        </p:nvSpPr>
        <p:spPr>
          <a:xfrm>
            <a:off x="5372695" y="3196590"/>
            <a:ext cx="3086100" cy="385763"/>
          </a:xfrm>
          <a:prstGeom prst="rect">
            <a:avLst/>
          </a:prstGeom>
          <a:noFill/>
          <a:ln/>
        </p:spPr>
        <p:txBody>
          <a:bodyPr wrap="none" rtlCol="0" anchor="t"/>
          <a:lstStyle/>
          <a:p>
            <a:pPr indent="0" marL="0">
              <a:lnSpc>
                <a:spcPts val="3038"/>
              </a:lnSpc>
              <a:buNone/>
            </a:pPr>
            <a:r>
              <a:rPr lang="en-US" sz="2430" b="1" dirty="0">
                <a:solidFill>
                  <a:srgbClr val="EDEDE8"/>
                </a:solidFill>
                <a:latin typeface="Tomorrow" pitchFamily="34" charset="0"/>
                <a:ea typeface="Tomorrow" pitchFamily="34" charset="-122"/>
                <a:cs typeface="Tomorrow" pitchFamily="34" charset="-120"/>
              </a:rPr>
              <a:t>Función de hash</a:t>
            </a:r>
            <a:endParaRPr lang="en-US" sz="2430" dirty="0"/>
          </a:p>
        </p:txBody>
      </p:sp>
      <p:sp>
        <p:nvSpPr>
          <p:cNvPr id="8" name="Text 6"/>
          <p:cNvSpPr/>
          <p:nvPr/>
        </p:nvSpPr>
        <p:spPr>
          <a:xfrm>
            <a:off x="5372695" y="3829169"/>
            <a:ext cx="3898821" cy="1975247"/>
          </a:xfrm>
          <a:prstGeom prst="rect">
            <a:avLst/>
          </a:prstGeom>
          <a:noFill/>
          <a:ln/>
        </p:spPr>
        <p:txBody>
          <a:bodyPr wrap="square" rtlCol="0" anchor="t"/>
          <a:lstStyle/>
          <a:p>
            <a:pPr indent="0" marL="0">
              <a:lnSpc>
                <a:spcPts val="3110"/>
              </a:lnSpc>
              <a:buNone/>
            </a:pPr>
            <a:r>
              <a:rPr lang="en-US" sz="1944" dirty="0">
                <a:solidFill>
                  <a:srgbClr val="C9C9C0"/>
                </a:solidFill>
                <a:latin typeface="Tomorrow" pitchFamily="34" charset="0"/>
                <a:ea typeface="Tomorrow" pitchFamily="34" charset="-122"/>
                <a:cs typeface="Tomorrow" pitchFamily="34" charset="-120"/>
              </a:rPr>
              <a:t>La función de hash es un algoritmo matemático que transforma los datos de entrada en un valor hash único y de longitud fija.</a:t>
            </a:r>
            <a:endParaRPr lang="en-US" sz="1944" dirty="0"/>
          </a:p>
        </p:txBody>
      </p:sp>
      <p:sp>
        <p:nvSpPr>
          <p:cNvPr id="9" name="Text 7"/>
          <p:cNvSpPr/>
          <p:nvPr/>
        </p:nvSpPr>
        <p:spPr>
          <a:xfrm>
            <a:off x="9881354" y="3196590"/>
            <a:ext cx="3710464" cy="385763"/>
          </a:xfrm>
          <a:prstGeom prst="rect">
            <a:avLst/>
          </a:prstGeom>
          <a:noFill/>
          <a:ln/>
        </p:spPr>
        <p:txBody>
          <a:bodyPr wrap="none" rtlCol="0" anchor="t"/>
          <a:lstStyle/>
          <a:p>
            <a:pPr indent="0" marL="0">
              <a:lnSpc>
                <a:spcPts val="3038"/>
              </a:lnSpc>
              <a:buNone/>
            </a:pPr>
            <a:r>
              <a:rPr lang="en-US" sz="2430" b="1" dirty="0">
                <a:solidFill>
                  <a:srgbClr val="EDEDE8"/>
                </a:solidFill>
                <a:latin typeface="Tomorrow" pitchFamily="34" charset="0"/>
                <a:ea typeface="Tomorrow" pitchFamily="34" charset="-122"/>
                <a:cs typeface="Tomorrow" pitchFamily="34" charset="-120"/>
              </a:rPr>
              <a:t>Valor hash (Hash Value)</a:t>
            </a:r>
            <a:endParaRPr lang="en-US" sz="2430" dirty="0"/>
          </a:p>
        </p:txBody>
      </p:sp>
      <p:sp>
        <p:nvSpPr>
          <p:cNvPr id="10" name="Text 8"/>
          <p:cNvSpPr/>
          <p:nvPr/>
        </p:nvSpPr>
        <p:spPr>
          <a:xfrm>
            <a:off x="9881354" y="3829169"/>
            <a:ext cx="3898821" cy="2370296"/>
          </a:xfrm>
          <a:prstGeom prst="rect">
            <a:avLst/>
          </a:prstGeom>
          <a:noFill/>
          <a:ln/>
        </p:spPr>
        <p:txBody>
          <a:bodyPr wrap="square" rtlCol="0" anchor="t"/>
          <a:lstStyle/>
          <a:p>
            <a:pPr indent="0" marL="0">
              <a:lnSpc>
                <a:spcPts val="3110"/>
              </a:lnSpc>
              <a:buNone/>
            </a:pPr>
            <a:r>
              <a:rPr lang="en-US" sz="1944" dirty="0">
                <a:solidFill>
                  <a:srgbClr val="C9C9C0"/>
                </a:solidFill>
                <a:latin typeface="Tomorrow" pitchFamily="34" charset="0"/>
                <a:ea typeface="Tomorrow" pitchFamily="34" charset="-122"/>
                <a:cs typeface="Tomorrow" pitchFamily="34" charset="-120"/>
              </a:rPr>
              <a:t>El valor hash resultante es una cadena de caracteres alfanuméricos que representa de manera única los datos de entrada. Este valor es conocido como resumen o digest de hash.</a:t>
            </a:r>
            <a:endParaRPr lang="en-US" sz="1944" dirty="0"/>
          </a:p>
        </p:txBody>
      </p:sp>
      <p:pic>
        <p:nvPicPr>
          <p:cNvPr id="11"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D0D0C"/>
          </a:solidFill>
          <a:ln/>
        </p:spPr>
      </p:sp>
      <p:sp>
        <p:nvSpPr>
          <p:cNvPr id="3" name="Shape 1"/>
          <p:cNvSpPr/>
          <p:nvPr/>
        </p:nvSpPr>
        <p:spPr>
          <a:xfrm>
            <a:off x="0" y="0"/>
            <a:ext cx="14630400" cy="8229600"/>
          </a:xfrm>
          <a:prstGeom prst="rect">
            <a:avLst/>
          </a:prstGeom>
          <a:solidFill>
            <a:srgbClr val="1D1D1B"/>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098262" y="1039654"/>
            <a:ext cx="5174218" cy="546259"/>
          </a:xfrm>
          <a:prstGeom prst="rect">
            <a:avLst/>
          </a:prstGeom>
          <a:noFill/>
          <a:ln/>
        </p:spPr>
        <p:txBody>
          <a:bodyPr wrap="none" rtlCol="0" anchor="t"/>
          <a:lstStyle/>
          <a:p>
            <a:pPr indent="0" marL="0">
              <a:lnSpc>
                <a:spcPts val="4302"/>
              </a:lnSpc>
              <a:buNone/>
            </a:pPr>
            <a:r>
              <a:rPr lang="en-US" sz="3442" b="1" dirty="0">
                <a:solidFill>
                  <a:srgbClr val="EDEDE8"/>
                </a:solidFill>
                <a:latin typeface="Tomorrow" pitchFamily="34" charset="0"/>
                <a:ea typeface="Tomorrow" pitchFamily="34" charset="-122"/>
                <a:cs typeface="Tomorrow" pitchFamily="34" charset="-120"/>
              </a:rPr>
              <a:t>Algoritmo de hash MD5</a:t>
            </a:r>
            <a:endParaRPr lang="en-US" sz="3442" dirty="0"/>
          </a:p>
        </p:txBody>
      </p:sp>
      <p:sp>
        <p:nvSpPr>
          <p:cNvPr id="6" name="Shape 3"/>
          <p:cNvSpPr/>
          <p:nvPr/>
        </p:nvSpPr>
        <p:spPr>
          <a:xfrm>
            <a:off x="6098262" y="2044779"/>
            <a:ext cx="393383" cy="393383"/>
          </a:xfrm>
          <a:prstGeom prst="roundRect">
            <a:avLst>
              <a:gd name="adj" fmla="val 26668"/>
            </a:avLst>
          </a:prstGeom>
          <a:solidFill>
            <a:srgbClr val="0B0B0A"/>
          </a:solidFill>
          <a:ln/>
        </p:spPr>
      </p:sp>
      <p:sp>
        <p:nvSpPr>
          <p:cNvPr id="7" name="Text 4"/>
          <p:cNvSpPr/>
          <p:nvPr/>
        </p:nvSpPr>
        <p:spPr>
          <a:xfrm>
            <a:off x="6235303" y="2110264"/>
            <a:ext cx="119301" cy="262295"/>
          </a:xfrm>
          <a:prstGeom prst="rect">
            <a:avLst/>
          </a:prstGeom>
          <a:noFill/>
          <a:ln/>
        </p:spPr>
        <p:txBody>
          <a:bodyPr wrap="none" rtlCol="0" anchor="t"/>
          <a:lstStyle/>
          <a:p>
            <a:pPr algn="ctr" indent="0" marL="0">
              <a:lnSpc>
                <a:spcPts val="2065"/>
              </a:lnSpc>
              <a:buNone/>
            </a:pPr>
            <a:r>
              <a:rPr lang="en-US" sz="2065" b="1" dirty="0">
                <a:solidFill>
                  <a:srgbClr val="EDEDE8"/>
                </a:solidFill>
                <a:latin typeface="Tomorrow" pitchFamily="34" charset="0"/>
                <a:ea typeface="Tomorrow" pitchFamily="34" charset="-122"/>
                <a:cs typeface="Tomorrow" pitchFamily="34" charset="-120"/>
              </a:rPr>
              <a:t>1</a:t>
            </a:r>
            <a:endParaRPr lang="en-US" sz="2065" dirty="0"/>
          </a:p>
        </p:txBody>
      </p:sp>
      <p:sp>
        <p:nvSpPr>
          <p:cNvPr id="8" name="Text 5"/>
          <p:cNvSpPr/>
          <p:nvPr/>
        </p:nvSpPr>
        <p:spPr>
          <a:xfrm>
            <a:off x="6666428" y="2044779"/>
            <a:ext cx="2185511" cy="273248"/>
          </a:xfrm>
          <a:prstGeom prst="rect">
            <a:avLst/>
          </a:prstGeom>
          <a:noFill/>
          <a:ln/>
        </p:spPr>
        <p:txBody>
          <a:bodyPr wrap="none" rtlCol="0" anchor="t"/>
          <a:lstStyle/>
          <a:p>
            <a:pPr indent="0" marL="0">
              <a:lnSpc>
                <a:spcPts val="2151"/>
              </a:lnSpc>
              <a:buNone/>
            </a:pPr>
            <a:r>
              <a:rPr lang="en-US" sz="1721" b="1" dirty="0">
                <a:solidFill>
                  <a:srgbClr val="EDEDE8"/>
                </a:solidFill>
                <a:latin typeface="Tomorrow" pitchFamily="34" charset="0"/>
                <a:ea typeface="Tomorrow" pitchFamily="34" charset="-122"/>
                <a:cs typeface="Tomorrow" pitchFamily="34" charset="-120"/>
              </a:rPr>
              <a:t>Origen</a:t>
            </a:r>
            <a:endParaRPr lang="en-US" sz="1721" dirty="0"/>
          </a:p>
        </p:txBody>
      </p:sp>
      <p:sp>
        <p:nvSpPr>
          <p:cNvPr id="9" name="Text 6"/>
          <p:cNvSpPr/>
          <p:nvPr/>
        </p:nvSpPr>
        <p:spPr>
          <a:xfrm>
            <a:off x="6666428" y="2422922"/>
            <a:ext cx="7352109" cy="559594"/>
          </a:xfrm>
          <a:prstGeom prst="rect">
            <a:avLst/>
          </a:prstGeom>
          <a:noFill/>
          <a:ln/>
        </p:spPr>
        <p:txBody>
          <a:bodyPr wrap="square" rtlCol="0" anchor="t"/>
          <a:lstStyle/>
          <a:p>
            <a:pPr indent="0" marL="0">
              <a:lnSpc>
                <a:spcPts val="2203"/>
              </a:lnSpc>
              <a:buNone/>
            </a:pPr>
            <a:r>
              <a:rPr lang="en-US" sz="1377" dirty="0">
                <a:solidFill>
                  <a:srgbClr val="C9C9C0"/>
                </a:solidFill>
                <a:latin typeface="Tomorrow" pitchFamily="34" charset="0"/>
                <a:ea typeface="Tomorrow" pitchFamily="34" charset="-122"/>
                <a:cs typeface="Tomorrow" pitchFamily="34" charset="-120"/>
              </a:rPr>
              <a:t>MD5 (Message-Digest Algorithm 5) fue desarrollado por Ron Rivest en 1991 y se convirtió en uno de los algoritmos de hash más utilizados a nivel mundial.</a:t>
            </a:r>
            <a:endParaRPr lang="en-US" sz="1377" dirty="0"/>
          </a:p>
        </p:txBody>
      </p:sp>
      <p:sp>
        <p:nvSpPr>
          <p:cNvPr id="10" name="Shape 7"/>
          <p:cNvSpPr/>
          <p:nvPr/>
        </p:nvSpPr>
        <p:spPr>
          <a:xfrm>
            <a:off x="6098262" y="3353991"/>
            <a:ext cx="393383" cy="393383"/>
          </a:xfrm>
          <a:prstGeom prst="roundRect">
            <a:avLst>
              <a:gd name="adj" fmla="val 26668"/>
            </a:avLst>
          </a:prstGeom>
          <a:solidFill>
            <a:srgbClr val="0B0B0A"/>
          </a:solidFill>
          <a:ln/>
        </p:spPr>
      </p:sp>
      <p:sp>
        <p:nvSpPr>
          <p:cNvPr id="11" name="Text 8"/>
          <p:cNvSpPr/>
          <p:nvPr/>
        </p:nvSpPr>
        <p:spPr>
          <a:xfrm>
            <a:off x="6206847" y="3419475"/>
            <a:ext cx="176212" cy="262295"/>
          </a:xfrm>
          <a:prstGeom prst="rect">
            <a:avLst/>
          </a:prstGeom>
          <a:noFill/>
          <a:ln/>
        </p:spPr>
        <p:txBody>
          <a:bodyPr wrap="none" rtlCol="0" anchor="t"/>
          <a:lstStyle/>
          <a:p>
            <a:pPr algn="ctr" indent="0" marL="0">
              <a:lnSpc>
                <a:spcPts val="2065"/>
              </a:lnSpc>
              <a:buNone/>
            </a:pPr>
            <a:r>
              <a:rPr lang="en-US" sz="2065" b="1" dirty="0">
                <a:solidFill>
                  <a:srgbClr val="EDEDE8"/>
                </a:solidFill>
                <a:latin typeface="Tomorrow" pitchFamily="34" charset="0"/>
                <a:ea typeface="Tomorrow" pitchFamily="34" charset="-122"/>
                <a:cs typeface="Tomorrow" pitchFamily="34" charset="-120"/>
              </a:rPr>
              <a:t>2</a:t>
            </a:r>
            <a:endParaRPr lang="en-US" sz="2065" dirty="0"/>
          </a:p>
        </p:txBody>
      </p:sp>
      <p:sp>
        <p:nvSpPr>
          <p:cNvPr id="12" name="Text 9"/>
          <p:cNvSpPr/>
          <p:nvPr/>
        </p:nvSpPr>
        <p:spPr>
          <a:xfrm>
            <a:off x="6666428" y="3353991"/>
            <a:ext cx="2185511" cy="273248"/>
          </a:xfrm>
          <a:prstGeom prst="rect">
            <a:avLst/>
          </a:prstGeom>
          <a:noFill/>
          <a:ln/>
        </p:spPr>
        <p:txBody>
          <a:bodyPr wrap="none" rtlCol="0" anchor="t"/>
          <a:lstStyle/>
          <a:p>
            <a:pPr indent="0" marL="0">
              <a:lnSpc>
                <a:spcPts val="2151"/>
              </a:lnSpc>
              <a:buNone/>
            </a:pPr>
            <a:r>
              <a:rPr lang="en-US" sz="1721" b="1" dirty="0">
                <a:solidFill>
                  <a:srgbClr val="EDEDE8"/>
                </a:solidFill>
                <a:latin typeface="Tomorrow" pitchFamily="34" charset="0"/>
                <a:ea typeface="Tomorrow" pitchFamily="34" charset="-122"/>
                <a:cs typeface="Tomorrow" pitchFamily="34" charset="-120"/>
              </a:rPr>
              <a:t>Funcionamiento</a:t>
            </a:r>
            <a:endParaRPr lang="en-US" sz="1721" dirty="0"/>
          </a:p>
        </p:txBody>
      </p:sp>
      <p:sp>
        <p:nvSpPr>
          <p:cNvPr id="13" name="Text 10"/>
          <p:cNvSpPr/>
          <p:nvPr/>
        </p:nvSpPr>
        <p:spPr>
          <a:xfrm>
            <a:off x="6666428" y="3732133"/>
            <a:ext cx="7352109" cy="559594"/>
          </a:xfrm>
          <a:prstGeom prst="rect">
            <a:avLst/>
          </a:prstGeom>
          <a:noFill/>
          <a:ln/>
        </p:spPr>
        <p:txBody>
          <a:bodyPr wrap="square" rtlCol="0" anchor="t"/>
          <a:lstStyle/>
          <a:p>
            <a:pPr indent="0" marL="0">
              <a:lnSpc>
                <a:spcPts val="2203"/>
              </a:lnSpc>
              <a:buNone/>
            </a:pPr>
            <a:r>
              <a:rPr lang="en-US" sz="1377" dirty="0">
                <a:solidFill>
                  <a:srgbClr val="C9C9C0"/>
                </a:solidFill>
                <a:latin typeface="Tomorrow" pitchFamily="34" charset="0"/>
                <a:ea typeface="Tomorrow" pitchFamily="34" charset="-122"/>
                <a:cs typeface="Tomorrow" pitchFamily="34" charset="-120"/>
              </a:rPr>
              <a:t>MD5 toma datos de entrada de longitud variable y genera un valor hash de 128 bits (16 bytes) de manera rápida y eficiente.</a:t>
            </a:r>
            <a:endParaRPr lang="en-US" sz="1377" dirty="0"/>
          </a:p>
        </p:txBody>
      </p:sp>
      <p:sp>
        <p:nvSpPr>
          <p:cNvPr id="14" name="Shape 11"/>
          <p:cNvSpPr/>
          <p:nvPr/>
        </p:nvSpPr>
        <p:spPr>
          <a:xfrm>
            <a:off x="6098262" y="4663202"/>
            <a:ext cx="393383" cy="393383"/>
          </a:xfrm>
          <a:prstGeom prst="roundRect">
            <a:avLst>
              <a:gd name="adj" fmla="val 26668"/>
            </a:avLst>
          </a:prstGeom>
          <a:solidFill>
            <a:srgbClr val="0B0B0A"/>
          </a:solidFill>
          <a:ln/>
        </p:spPr>
      </p:sp>
      <p:sp>
        <p:nvSpPr>
          <p:cNvPr id="15" name="Text 12"/>
          <p:cNvSpPr/>
          <p:nvPr/>
        </p:nvSpPr>
        <p:spPr>
          <a:xfrm>
            <a:off x="6207323" y="4728686"/>
            <a:ext cx="175141" cy="262295"/>
          </a:xfrm>
          <a:prstGeom prst="rect">
            <a:avLst/>
          </a:prstGeom>
          <a:noFill/>
          <a:ln/>
        </p:spPr>
        <p:txBody>
          <a:bodyPr wrap="none" rtlCol="0" anchor="t"/>
          <a:lstStyle/>
          <a:p>
            <a:pPr algn="ctr" indent="0" marL="0">
              <a:lnSpc>
                <a:spcPts val="2065"/>
              </a:lnSpc>
              <a:buNone/>
            </a:pPr>
            <a:r>
              <a:rPr lang="en-US" sz="2065" b="1" dirty="0">
                <a:solidFill>
                  <a:srgbClr val="EDEDE8"/>
                </a:solidFill>
                <a:latin typeface="Tomorrow" pitchFamily="34" charset="0"/>
                <a:ea typeface="Tomorrow" pitchFamily="34" charset="-122"/>
                <a:cs typeface="Tomorrow" pitchFamily="34" charset="-120"/>
              </a:rPr>
              <a:t>3</a:t>
            </a:r>
            <a:endParaRPr lang="en-US" sz="2065" dirty="0"/>
          </a:p>
        </p:txBody>
      </p:sp>
      <p:sp>
        <p:nvSpPr>
          <p:cNvPr id="16" name="Text 13"/>
          <p:cNvSpPr/>
          <p:nvPr/>
        </p:nvSpPr>
        <p:spPr>
          <a:xfrm>
            <a:off x="6666428" y="4663202"/>
            <a:ext cx="2185511" cy="273248"/>
          </a:xfrm>
          <a:prstGeom prst="rect">
            <a:avLst/>
          </a:prstGeom>
          <a:noFill/>
          <a:ln/>
        </p:spPr>
        <p:txBody>
          <a:bodyPr wrap="none" rtlCol="0" anchor="t"/>
          <a:lstStyle/>
          <a:p>
            <a:pPr indent="0" marL="0">
              <a:lnSpc>
                <a:spcPts val="2151"/>
              </a:lnSpc>
              <a:buNone/>
            </a:pPr>
            <a:r>
              <a:rPr lang="en-US" sz="1721" b="1" dirty="0">
                <a:solidFill>
                  <a:srgbClr val="EDEDE8"/>
                </a:solidFill>
                <a:latin typeface="Tomorrow" pitchFamily="34" charset="0"/>
                <a:ea typeface="Tomorrow" pitchFamily="34" charset="-122"/>
                <a:cs typeface="Tomorrow" pitchFamily="34" charset="-120"/>
              </a:rPr>
              <a:t>Aplicaciones</a:t>
            </a:r>
            <a:endParaRPr lang="en-US" sz="1721" dirty="0"/>
          </a:p>
        </p:txBody>
      </p:sp>
      <p:sp>
        <p:nvSpPr>
          <p:cNvPr id="17" name="Text 14"/>
          <p:cNvSpPr/>
          <p:nvPr/>
        </p:nvSpPr>
        <p:spPr>
          <a:xfrm>
            <a:off x="6666428" y="5041344"/>
            <a:ext cx="7352109" cy="559594"/>
          </a:xfrm>
          <a:prstGeom prst="rect">
            <a:avLst/>
          </a:prstGeom>
          <a:noFill/>
          <a:ln/>
        </p:spPr>
        <p:txBody>
          <a:bodyPr wrap="square" rtlCol="0" anchor="t"/>
          <a:lstStyle/>
          <a:p>
            <a:pPr indent="0" marL="0">
              <a:lnSpc>
                <a:spcPts val="2203"/>
              </a:lnSpc>
              <a:buNone/>
            </a:pPr>
            <a:r>
              <a:rPr lang="en-US" sz="1377" dirty="0">
                <a:solidFill>
                  <a:srgbClr val="C9C9C0"/>
                </a:solidFill>
                <a:latin typeface="Tomorrow" pitchFamily="34" charset="0"/>
                <a:ea typeface="Tomorrow" pitchFamily="34" charset="-122"/>
                <a:cs typeface="Tomorrow" pitchFamily="34" charset="-120"/>
              </a:rPr>
              <a:t>MD5 se utiliza ampliamente en la verificación de integridad de archivos, la autenticación de usuarios y la generación de firmas digitales, entre otras aplicaciones.</a:t>
            </a:r>
            <a:endParaRPr lang="en-US" sz="1377" dirty="0"/>
          </a:p>
        </p:txBody>
      </p:sp>
      <p:sp>
        <p:nvSpPr>
          <p:cNvPr id="18" name="Shape 15"/>
          <p:cNvSpPr/>
          <p:nvPr/>
        </p:nvSpPr>
        <p:spPr>
          <a:xfrm>
            <a:off x="6098262" y="5972413"/>
            <a:ext cx="393383" cy="393383"/>
          </a:xfrm>
          <a:prstGeom prst="roundRect">
            <a:avLst>
              <a:gd name="adj" fmla="val 26668"/>
            </a:avLst>
          </a:prstGeom>
          <a:solidFill>
            <a:srgbClr val="0B0B0A"/>
          </a:solidFill>
          <a:ln/>
        </p:spPr>
      </p:sp>
      <p:sp>
        <p:nvSpPr>
          <p:cNvPr id="19" name="Text 16"/>
          <p:cNvSpPr/>
          <p:nvPr/>
        </p:nvSpPr>
        <p:spPr>
          <a:xfrm>
            <a:off x="6206847" y="6037898"/>
            <a:ext cx="176212" cy="262295"/>
          </a:xfrm>
          <a:prstGeom prst="rect">
            <a:avLst/>
          </a:prstGeom>
          <a:noFill/>
          <a:ln/>
        </p:spPr>
        <p:txBody>
          <a:bodyPr wrap="none" rtlCol="0" anchor="t"/>
          <a:lstStyle/>
          <a:p>
            <a:pPr algn="ctr" indent="0" marL="0">
              <a:lnSpc>
                <a:spcPts val="2065"/>
              </a:lnSpc>
              <a:buNone/>
            </a:pPr>
            <a:r>
              <a:rPr lang="en-US" sz="2065" b="1" dirty="0">
                <a:solidFill>
                  <a:srgbClr val="EDEDE8"/>
                </a:solidFill>
                <a:latin typeface="Tomorrow" pitchFamily="34" charset="0"/>
                <a:ea typeface="Tomorrow" pitchFamily="34" charset="-122"/>
                <a:cs typeface="Tomorrow" pitchFamily="34" charset="-120"/>
              </a:rPr>
              <a:t>4</a:t>
            </a:r>
            <a:endParaRPr lang="en-US" sz="2065" dirty="0"/>
          </a:p>
        </p:txBody>
      </p:sp>
      <p:sp>
        <p:nvSpPr>
          <p:cNvPr id="20" name="Text 17"/>
          <p:cNvSpPr/>
          <p:nvPr/>
        </p:nvSpPr>
        <p:spPr>
          <a:xfrm>
            <a:off x="6666428" y="5972413"/>
            <a:ext cx="2185511" cy="273248"/>
          </a:xfrm>
          <a:prstGeom prst="rect">
            <a:avLst/>
          </a:prstGeom>
          <a:noFill/>
          <a:ln/>
        </p:spPr>
        <p:txBody>
          <a:bodyPr wrap="none" rtlCol="0" anchor="t"/>
          <a:lstStyle/>
          <a:p>
            <a:pPr indent="0" marL="0">
              <a:lnSpc>
                <a:spcPts val="2151"/>
              </a:lnSpc>
              <a:buNone/>
            </a:pPr>
            <a:r>
              <a:rPr lang="en-US" sz="1721" b="1" dirty="0">
                <a:solidFill>
                  <a:srgbClr val="EDEDE8"/>
                </a:solidFill>
                <a:latin typeface="Tomorrow" pitchFamily="34" charset="0"/>
                <a:ea typeface="Tomorrow" pitchFamily="34" charset="-122"/>
                <a:cs typeface="Tomorrow" pitchFamily="34" charset="-120"/>
              </a:rPr>
              <a:t>Popularidad</a:t>
            </a:r>
            <a:endParaRPr lang="en-US" sz="1721" dirty="0"/>
          </a:p>
        </p:txBody>
      </p:sp>
      <p:sp>
        <p:nvSpPr>
          <p:cNvPr id="21" name="Text 18"/>
          <p:cNvSpPr/>
          <p:nvPr/>
        </p:nvSpPr>
        <p:spPr>
          <a:xfrm>
            <a:off x="6666428" y="6350556"/>
            <a:ext cx="7352109" cy="839391"/>
          </a:xfrm>
          <a:prstGeom prst="rect">
            <a:avLst/>
          </a:prstGeom>
          <a:noFill/>
          <a:ln/>
        </p:spPr>
        <p:txBody>
          <a:bodyPr wrap="square" rtlCol="0" anchor="t"/>
          <a:lstStyle/>
          <a:p>
            <a:pPr indent="0" marL="0">
              <a:lnSpc>
                <a:spcPts val="2203"/>
              </a:lnSpc>
              <a:buNone/>
            </a:pPr>
            <a:r>
              <a:rPr lang="en-US" sz="1377" dirty="0">
                <a:solidFill>
                  <a:srgbClr val="C9C9C0"/>
                </a:solidFill>
                <a:latin typeface="Tomorrow" pitchFamily="34" charset="0"/>
                <a:ea typeface="Tomorrow" pitchFamily="34" charset="-122"/>
                <a:cs typeface="Tomorrow" pitchFamily="34" charset="-120"/>
              </a:rPr>
              <a:t>Debido a su velocidad y sencillez, MD5 se convirtió en uno de los algoritmos de hash más populares durante décadas, aunque en la actualidad existen alternativas más seguras.</a:t>
            </a:r>
            <a:endParaRPr lang="en-US" sz="1377" dirty="0"/>
          </a:p>
        </p:txBody>
      </p:sp>
      <p:pic>
        <p:nvPicPr>
          <p:cNvPr id="22"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D0D0C"/>
          </a:solidFill>
          <a:ln/>
        </p:spPr>
      </p:sp>
      <p:sp>
        <p:nvSpPr>
          <p:cNvPr id="3" name="Shape 1"/>
          <p:cNvSpPr/>
          <p:nvPr/>
        </p:nvSpPr>
        <p:spPr>
          <a:xfrm>
            <a:off x="0" y="0"/>
            <a:ext cx="14630400" cy="9430345"/>
          </a:xfrm>
          <a:prstGeom prst="rect">
            <a:avLst/>
          </a:prstGeom>
          <a:solidFill>
            <a:srgbClr val="1D1D1B"/>
          </a:solidFill>
          <a:ln/>
        </p:spPr>
      </p:sp>
      <p:pic>
        <p:nvPicPr>
          <p:cNvPr id="4" name="Image 0" descr="preencoded.png">    </p:cNvPr>
          <p:cNvPicPr>
            <a:picLocks noChangeAspect="1"/>
          </p:cNvPicPr>
          <p:nvPr/>
        </p:nvPicPr>
        <p:blipFill>
          <a:blip r:embed="rId1"/>
          <a:stretch>
            <a:fillRect/>
          </a:stretch>
        </p:blipFill>
        <p:spPr>
          <a:xfrm>
            <a:off x="0" y="0"/>
            <a:ext cx="5486400" cy="9430345"/>
          </a:xfrm>
          <a:prstGeom prst="rect">
            <a:avLst/>
          </a:prstGeom>
        </p:spPr>
      </p:pic>
      <p:sp>
        <p:nvSpPr>
          <p:cNvPr id="5" name="Text 2"/>
          <p:cNvSpPr/>
          <p:nvPr/>
        </p:nvSpPr>
        <p:spPr>
          <a:xfrm>
            <a:off x="6091238" y="475178"/>
            <a:ext cx="5023366" cy="540068"/>
          </a:xfrm>
          <a:prstGeom prst="rect">
            <a:avLst/>
          </a:prstGeom>
          <a:noFill/>
          <a:ln/>
        </p:spPr>
        <p:txBody>
          <a:bodyPr wrap="none" rtlCol="0" anchor="t"/>
          <a:lstStyle/>
          <a:p>
            <a:pPr indent="0" marL="0">
              <a:lnSpc>
                <a:spcPts val="4253"/>
              </a:lnSpc>
              <a:buNone/>
            </a:pPr>
            <a:r>
              <a:rPr lang="en-US" sz="3402" b="1" dirty="0">
                <a:solidFill>
                  <a:srgbClr val="EDEDE8"/>
                </a:solidFill>
                <a:latin typeface="Tomorrow" pitchFamily="34" charset="0"/>
                <a:ea typeface="Tomorrow" pitchFamily="34" charset="-122"/>
                <a:cs typeface="Tomorrow" pitchFamily="34" charset="-120"/>
              </a:rPr>
              <a:t>Características de MD5</a:t>
            </a:r>
            <a:endParaRPr lang="en-US" sz="3402" dirty="0"/>
          </a:p>
        </p:txBody>
      </p:sp>
      <p:pic>
        <p:nvPicPr>
          <p:cNvPr id="6" name="Image 1" descr="preencoded.png">    </p:cNvPr>
          <p:cNvPicPr>
            <a:picLocks noChangeAspect="1"/>
          </p:cNvPicPr>
          <p:nvPr/>
        </p:nvPicPr>
        <p:blipFill>
          <a:blip r:embed="rId2"/>
          <a:stretch>
            <a:fillRect/>
          </a:stretch>
        </p:blipFill>
        <p:spPr>
          <a:xfrm>
            <a:off x="6091238" y="1274445"/>
            <a:ext cx="431959" cy="431959"/>
          </a:xfrm>
          <a:prstGeom prst="rect">
            <a:avLst/>
          </a:prstGeom>
        </p:spPr>
      </p:pic>
      <p:sp>
        <p:nvSpPr>
          <p:cNvPr id="7" name="Text 3"/>
          <p:cNvSpPr/>
          <p:nvPr/>
        </p:nvSpPr>
        <p:spPr>
          <a:xfrm>
            <a:off x="6091238" y="1879163"/>
            <a:ext cx="2160270" cy="269915"/>
          </a:xfrm>
          <a:prstGeom prst="rect">
            <a:avLst/>
          </a:prstGeom>
          <a:noFill/>
          <a:ln/>
        </p:spPr>
        <p:txBody>
          <a:bodyPr wrap="none" rtlCol="0" anchor="t"/>
          <a:lstStyle/>
          <a:p>
            <a:pPr algn="l" indent="0" marL="0">
              <a:lnSpc>
                <a:spcPts val="2126"/>
              </a:lnSpc>
              <a:buNone/>
            </a:pPr>
            <a:r>
              <a:rPr lang="en-US" sz="1701" b="1" dirty="0">
                <a:solidFill>
                  <a:srgbClr val="EDEDE8"/>
                </a:solidFill>
                <a:latin typeface="Tomorrow" pitchFamily="34" charset="0"/>
                <a:ea typeface="Tomorrow" pitchFamily="34" charset="-122"/>
                <a:cs typeface="Tomorrow" pitchFamily="34" charset="-120"/>
              </a:rPr>
              <a:t>Rapidez</a:t>
            </a:r>
            <a:endParaRPr lang="en-US" sz="1701" dirty="0"/>
          </a:p>
        </p:txBody>
      </p:sp>
      <p:sp>
        <p:nvSpPr>
          <p:cNvPr id="8" name="Text 4"/>
          <p:cNvSpPr/>
          <p:nvPr/>
        </p:nvSpPr>
        <p:spPr>
          <a:xfrm>
            <a:off x="6091238" y="2252663"/>
            <a:ext cx="7934325" cy="553164"/>
          </a:xfrm>
          <a:prstGeom prst="rect">
            <a:avLst/>
          </a:prstGeom>
          <a:noFill/>
          <a:ln/>
        </p:spPr>
        <p:txBody>
          <a:bodyPr wrap="square" rtlCol="0" anchor="t"/>
          <a:lstStyle/>
          <a:p>
            <a:pPr algn="l" indent="0" marL="0">
              <a:lnSpc>
                <a:spcPts val="2177"/>
              </a:lnSpc>
              <a:buNone/>
            </a:pPr>
            <a:r>
              <a:rPr lang="en-US" sz="1361" dirty="0">
                <a:solidFill>
                  <a:srgbClr val="C9C9C0"/>
                </a:solidFill>
                <a:latin typeface="Tomorrow" pitchFamily="34" charset="0"/>
                <a:ea typeface="Tomorrow" pitchFamily="34" charset="-122"/>
                <a:cs typeface="Tomorrow" pitchFamily="34" charset="-120"/>
              </a:rPr>
              <a:t>MD5 es un algoritmo de hash muy eficiente y rápido, lo que lo hace adecuado para aplicaciones que requieren un procesamiento de datos a gran escala.</a:t>
            </a:r>
            <a:endParaRPr lang="en-US" sz="1361" dirty="0"/>
          </a:p>
        </p:txBody>
      </p:sp>
      <p:pic>
        <p:nvPicPr>
          <p:cNvPr id="9" name="Image 2" descr="preencoded.png">    </p:cNvPr>
          <p:cNvPicPr>
            <a:picLocks noChangeAspect="1"/>
          </p:cNvPicPr>
          <p:nvPr/>
        </p:nvPicPr>
        <p:blipFill>
          <a:blip r:embed="rId3"/>
          <a:stretch>
            <a:fillRect/>
          </a:stretch>
        </p:blipFill>
        <p:spPr>
          <a:xfrm>
            <a:off x="6091238" y="3324225"/>
            <a:ext cx="431959" cy="431959"/>
          </a:xfrm>
          <a:prstGeom prst="rect">
            <a:avLst/>
          </a:prstGeom>
        </p:spPr>
      </p:pic>
      <p:sp>
        <p:nvSpPr>
          <p:cNvPr id="10" name="Text 5"/>
          <p:cNvSpPr/>
          <p:nvPr/>
        </p:nvSpPr>
        <p:spPr>
          <a:xfrm>
            <a:off x="6091238" y="3928943"/>
            <a:ext cx="2160270" cy="269915"/>
          </a:xfrm>
          <a:prstGeom prst="rect">
            <a:avLst/>
          </a:prstGeom>
          <a:noFill/>
          <a:ln/>
        </p:spPr>
        <p:txBody>
          <a:bodyPr wrap="none" rtlCol="0" anchor="t"/>
          <a:lstStyle/>
          <a:p>
            <a:pPr algn="l" indent="0" marL="0">
              <a:lnSpc>
                <a:spcPts val="2126"/>
              </a:lnSpc>
              <a:buNone/>
            </a:pPr>
            <a:r>
              <a:rPr lang="en-US" sz="1701" b="1" dirty="0">
                <a:solidFill>
                  <a:srgbClr val="EDEDE8"/>
                </a:solidFill>
                <a:latin typeface="Tomorrow" pitchFamily="34" charset="0"/>
                <a:ea typeface="Tomorrow" pitchFamily="34" charset="-122"/>
                <a:cs typeface="Tomorrow" pitchFamily="34" charset="-120"/>
              </a:rPr>
              <a:t>Seguridad</a:t>
            </a:r>
            <a:endParaRPr lang="en-US" sz="1701" dirty="0"/>
          </a:p>
        </p:txBody>
      </p:sp>
      <p:sp>
        <p:nvSpPr>
          <p:cNvPr id="11" name="Text 6"/>
          <p:cNvSpPr/>
          <p:nvPr/>
        </p:nvSpPr>
        <p:spPr>
          <a:xfrm>
            <a:off x="6091238" y="4302443"/>
            <a:ext cx="7934325" cy="553164"/>
          </a:xfrm>
          <a:prstGeom prst="rect">
            <a:avLst/>
          </a:prstGeom>
          <a:noFill/>
          <a:ln/>
        </p:spPr>
        <p:txBody>
          <a:bodyPr wrap="square" rtlCol="0" anchor="t"/>
          <a:lstStyle/>
          <a:p>
            <a:pPr algn="l" indent="0" marL="0">
              <a:lnSpc>
                <a:spcPts val="2177"/>
              </a:lnSpc>
              <a:buNone/>
            </a:pPr>
            <a:r>
              <a:rPr lang="en-US" sz="1361" dirty="0">
                <a:solidFill>
                  <a:srgbClr val="C9C9C0"/>
                </a:solidFill>
                <a:latin typeface="Tomorrow" pitchFamily="34" charset="0"/>
                <a:ea typeface="Tomorrow" pitchFamily="34" charset="-122"/>
                <a:cs typeface="Tomorrow" pitchFamily="34" charset="-120"/>
              </a:rPr>
              <a:t>Inicialmente, MD5 se consideraba un algoritmo de hash seguro, pero con el tiempo se han descubierto vulnerabilidades que han afectado su confiabilidad.</a:t>
            </a:r>
            <a:endParaRPr lang="en-US" sz="1361" dirty="0"/>
          </a:p>
        </p:txBody>
      </p:sp>
      <p:pic>
        <p:nvPicPr>
          <p:cNvPr id="12" name="Image 3" descr="preencoded.png">    </p:cNvPr>
          <p:cNvPicPr>
            <a:picLocks noChangeAspect="1"/>
          </p:cNvPicPr>
          <p:nvPr/>
        </p:nvPicPr>
        <p:blipFill>
          <a:blip r:embed="rId4"/>
          <a:stretch>
            <a:fillRect/>
          </a:stretch>
        </p:blipFill>
        <p:spPr>
          <a:xfrm>
            <a:off x="6091238" y="5374005"/>
            <a:ext cx="431959" cy="431959"/>
          </a:xfrm>
          <a:prstGeom prst="rect">
            <a:avLst/>
          </a:prstGeom>
        </p:spPr>
      </p:pic>
      <p:sp>
        <p:nvSpPr>
          <p:cNvPr id="13" name="Text 7"/>
          <p:cNvSpPr/>
          <p:nvPr/>
        </p:nvSpPr>
        <p:spPr>
          <a:xfrm>
            <a:off x="6091238" y="5978723"/>
            <a:ext cx="2160270" cy="269915"/>
          </a:xfrm>
          <a:prstGeom prst="rect">
            <a:avLst/>
          </a:prstGeom>
          <a:noFill/>
          <a:ln/>
        </p:spPr>
        <p:txBody>
          <a:bodyPr wrap="none" rtlCol="0" anchor="t"/>
          <a:lstStyle/>
          <a:p>
            <a:pPr algn="l" indent="0" marL="0">
              <a:lnSpc>
                <a:spcPts val="2126"/>
              </a:lnSpc>
              <a:buNone/>
            </a:pPr>
            <a:r>
              <a:rPr lang="en-US" sz="1701" b="1" dirty="0">
                <a:solidFill>
                  <a:srgbClr val="EDEDE8"/>
                </a:solidFill>
                <a:latin typeface="Tomorrow" pitchFamily="34" charset="0"/>
                <a:ea typeface="Tomorrow" pitchFamily="34" charset="-122"/>
                <a:cs typeface="Tomorrow" pitchFamily="34" charset="-120"/>
              </a:rPr>
              <a:t>Universalidad</a:t>
            </a:r>
            <a:endParaRPr lang="en-US" sz="1701" dirty="0"/>
          </a:p>
        </p:txBody>
      </p:sp>
      <p:sp>
        <p:nvSpPr>
          <p:cNvPr id="14" name="Text 8"/>
          <p:cNvSpPr/>
          <p:nvPr/>
        </p:nvSpPr>
        <p:spPr>
          <a:xfrm>
            <a:off x="6091238" y="6352223"/>
            <a:ext cx="7934325" cy="553164"/>
          </a:xfrm>
          <a:prstGeom prst="rect">
            <a:avLst/>
          </a:prstGeom>
          <a:noFill/>
          <a:ln/>
        </p:spPr>
        <p:txBody>
          <a:bodyPr wrap="square" rtlCol="0" anchor="t"/>
          <a:lstStyle/>
          <a:p>
            <a:pPr algn="l" indent="0" marL="0">
              <a:lnSpc>
                <a:spcPts val="2177"/>
              </a:lnSpc>
              <a:buNone/>
            </a:pPr>
            <a:r>
              <a:rPr lang="en-US" sz="1361" dirty="0">
                <a:solidFill>
                  <a:srgbClr val="C9C9C0"/>
                </a:solidFill>
                <a:latin typeface="Tomorrow" pitchFamily="34" charset="0"/>
                <a:ea typeface="Tomorrow" pitchFamily="34" charset="-122"/>
                <a:cs typeface="Tomorrow" pitchFamily="34" charset="-120"/>
              </a:rPr>
              <a:t>MD5 es compatible con una amplia gama de sistemas y plataformas, lo que contribuyó a su amplia adopción y uso en diversas aplicaciones.</a:t>
            </a:r>
            <a:endParaRPr lang="en-US" sz="1361" dirty="0"/>
          </a:p>
        </p:txBody>
      </p:sp>
      <p:pic>
        <p:nvPicPr>
          <p:cNvPr id="15" name="Image 4" descr="preencoded.png">    </p:cNvPr>
          <p:cNvPicPr>
            <a:picLocks noChangeAspect="1"/>
          </p:cNvPicPr>
          <p:nvPr/>
        </p:nvPicPr>
        <p:blipFill>
          <a:blip r:embed="rId5"/>
          <a:stretch>
            <a:fillRect/>
          </a:stretch>
        </p:blipFill>
        <p:spPr>
          <a:xfrm>
            <a:off x="6091238" y="7423785"/>
            <a:ext cx="431959" cy="431959"/>
          </a:xfrm>
          <a:prstGeom prst="rect">
            <a:avLst/>
          </a:prstGeom>
        </p:spPr>
      </p:pic>
      <p:sp>
        <p:nvSpPr>
          <p:cNvPr id="16" name="Text 9"/>
          <p:cNvSpPr/>
          <p:nvPr/>
        </p:nvSpPr>
        <p:spPr>
          <a:xfrm>
            <a:off x="6091238" y="8028503"/>
            <a:ext cx="2160270" cy="269915"/>
          </a:xfrm>
          <a:prstGeom prst="rect">
            <a:avLst/>
          </a:prstGeom>
          <a:noFill/>
          <a:ln/>
        </p:spPr>
        <p:txBody>
          <a:bodyPr wrap="none" rtlCol="0" anchor="t"/>
          <a:lstStyle/>
          <a:p>
            <a:pPr algn="l" indent="0" marL="0">
              <a:lnSpc>
                <a:spcPts val="2126"/>
              </a:lnSpc>
              <a:buNone/>
            </a:pPr>
            <a:r>
              <a:rPr lang="en-US" sz="1701" b="1" dirty="0">
                <a:solidFill>
                  <a:srgbClr val="EDEDE8"/>
                </a:solidFill>
                <a:latin typeface="Tomorrow" pitchFamily="34" charset="0"/>
                <a:ea typeface="Tomorrow" pitchFamily="34" charset="-122"/>
                <a:cs typeface="Tomorrow" pitchFamily="34" charset="-120"/>
              </a:rPr>
              <a:t>Simplicidad</a:t>
            </a:r>
            <a:endParaRPr lang="en-US" sz="1701" dirty="0"/>
          </a:p>
        </p:txBody>
      </p:sp>
      <p:sp>
        <p:nvSpPr>
          <p:cNvPr id="17" name="Text 10"/>
          <p:cNvSpPr/>
          <p:nvPr/>
        </p:nvSpPr>
        <p:spPr>
          <a:xfrm>
            <a:off x="6091238" y="8402003"/>
            <a:ext cx="7934325" cy="553164"/>
          </a:xfrm>
          <a:prstGeom prst="rect">
            <a:avLst/>
          </a:prstGeom>
          <a:noFill/>
          <a:ln/>
        </p:spPr>
        <p:txBody>
          <a:bodyPr wrap="square" rtlCol="0" anchor="t"/>
          <a:lstStyle/>
          <a:p>
            <a:pPr algn="l" indent="0" marL="0">
              <a:lnSpc>
                <a:spcPts val="2177"/>
              </a:lnSpc>
              <a:buNone/>
            </a:pPr>
            <a:r>
              <a:rPr lang="en-US" sz="1361" dirty="0">
                <a:solidFill>
                  <a:srgbClr val="C9C9C0"/>
                </a:solidFill>
                <a:latin typeface="Tomorrow" pitchFamily="34" charset="0"/>
                <a:ea typeface="Tomorrow" pitchFamily="34" charset="-122"/>
                <a:cs typeface="Tomorrow" pitchFamily="34" charset="-120"/>
              </a:rPr>
              <a:t>La estructura y el diseño de MD5 son relativamente sencillos, lo que facilita su implementación y comprensión.</a:t>
            </a:r>
            <a:endParaRPr lang="en-US" sz="1361" dirty="0"/>
          </a:p>
        </p:txBody>
      </p:sp>
      <p:pic>
        <p:nvPicPr>
          <p:cNvPr id="18" name="Image 5" descr="preencoded.png">
            <a:hlinkClick r:id="rId7" tooltip=""/>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D0D0C"/>
          </a:solidFill>
          <a:ln/>
        </p:spPr>
      </p:sp>
      <p:sp>
        <p:nvSpPr>
          <p:cNvPr id="3" name="Shape 1"/>
          <p:cNvSpPr/>
          <p:nvPr/>
        </p:nvSpPr>
        <p:spPr>
          <a:xfrm>
            <a:off x="0" y="0"/>
            <a:ext cx="14630400" cy="8229600"/>
          </a:xfrm>
          <a:prstGeom prst="rect">
            <a:avLst/>
          </a:prstGeom>
          <a:solidFill>
            <a:srgbClr val="1D1D1B"/>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716756" y="892016"/>
            <a:ext cx="7710487" cy="1279922"/>
          </a:xfrm>
          <a:prstGeom prst="rect">
            <a:avLst/>
          </a:prstGeom>
          <a:noFill/>
          <a:ln/>
        </p:spPr>
        <p:txBody>
          <a:bodyPr wrap="square" rtlCol="0" anchor="t"/>
          <a:lstStyle/>
          <a:p>
            <a:pPr indent="0" marL="0">
              <a:lnSpc>
                <a:spcPts val="5039"/>
              </a:lnSpc>
              <a:buNone/>
            </a:pPr>
            <a:r>
              <a:rPr lang="en-US" sz="4031" b="1" dirty="0">
                <a:solidFill>
                  <a:srgbClr val="EDEDE8"/>
                </a:solidFill>
                <a:latin typeface="Tomorrow" pitchFamily="34" charset="0"/>
                <a:ea typeface="Tomorrow" pitchFamily="34" charset="-122"/>
                <a:cs typeface="Tomorrow" pitchFamily="34" charset="-120"/>
              </a:rPr>
              <a:t>Fortalezas y debilidades de MD5</a:t>
            </a:r>
            <a:endParaRPr lang="en-US" sz="4031" dirty="0"/>
          </a:p>
        </p:txBody>
      </p:sp>
      <p:sp>
        <p:nvSpPr>
          <p:cNvPr id="6" name="Shape 3"/>
          <p:cNvSpPr/>
          <p:nvPr/>
        </p:nvSpPr>
        <p:spPr>
          <a:xfrm>
            <a:off x="1003459" y="2479119"/>
            <a:ext cx="40958" cy="4858464"/>
          </a:xfrm>
          <a:prstGeom prst="rect">
            <a:avLst/>
          </a:prstGeom>
          <a:solidFill>
            <a:srgbClr val="5B5B57"/>
          </a:solidFill>
          <a:ln/>
        </p:spPr>
      </p:sp>
      <p:sp>
        <p:nvSpPr>
          <p:cNvPr id="7" name="Shape 4"/>
          <p:cNvSpPr/>
          <p:nvPr/>
        </p:nvSpPr>
        <p:spPr>
          <a:xfrm>
            <a:off x="1254323" y="2919413"/>
            <a:ext cx="716756" cy="40958"/>
          </a:xfrm>
          <a:prstGeom prst="rect">
            <a:avLst/>
          </a:prstGeom>
          <a:solidFill>
            <a:srgbClr val="5B5B57"/>
          </a:solidFill>
          <a:ln/>
        </p:spPr>
      </p:sp>
      <p:sp>
        <p:nvSpPr>
          <p:cNvPr id="8" name="Shape 5"/>
          <p:cNvSpPr/>
          <p:nvPr/>
        </p:nvSpPr>
        <p:spPr>
          <a:xfrm>
            <a:off x="793552" y="2709505"/>
            <a:ext cx="460772" cy="460772"/>
          </a:xfrm>
          <a:prstGeom prst="roundRect">
            <a:avLst>
              <a:gd name="adj" fmla="val 26667"/>
            </a:avLst>
          </a:prstGeom>
          <a:solidFill>
            <a:srgbClr val="0B0B0A"/>
          </a:solidFill>
          <a:ln/>
        </p:spPr>
      </p:sp>
      <p:sp>
        <p:nvSpPr>
          <p:cNvPr id="9" name="Text 6"/>
          <p:cNvSpPr/>
          <p:nvPr/>
        </p:nvSpPr>
        <p:spPr>
          <a:xfrm>
            <a:off x="954048" y="2786301"/>
            <a:ext cx="139779" cy="307181"/>
          </a:xfrm>
          <a:prstGeom prst="rect">
            <a:avLst/>
          </a:prstGeom>
          <a:noFill/>
          <a:ln/>
        </p:spPr>
        <p:txBody>
          <a:bodyPr wrap="none" rtlCol="0" anchor="t"/>
          <a:lstStyle/>
          <a:p>
            <a:pPr algn="ctr" indent="0" marL="0">
              <a:lnSpc>
                <a:spcPts val="2419"/>
              </a:lnSpc>
              <a:buNone/>
            </a:pPr>
            <a:r>
              <a:rPr lang="en-US" sz="2419" b="1" dirty="0">
                <a:solidFill>
                  <a:srgbClr val="EDEDE8"/>
                </a:solidFill>
                <a:latin typeface="Tomorrow" pitchFamily="34" charset="0"/>
                <a:ea typeface="Tomorrow" pitchFamily="34" charset="-122"/>
                <a:cs typeface="Tomorrow" pitchFamily="34" charset="-120"/>
              </a:rPr>
              <a:t>1</a:t>
            </a:r>
            <a:endParaRPr lang="en-US" sz="2419" dirty="0"/>
          </a:p>
        </p:txBody>
      </p:sp>
      <p:sp>
        <p:nvSpPr>
          <p:cNvPr id="10" name="Text 7"/>
          <p:cNvSpPr/>
          <p:nvPr/>
        </p:nvSpPr>
        <p:spPr>
          <a:xfrm>
            <a:off x="2150269" y="2683907"/>
            <a:ext cx="2559844" cy="319921"/>
          </a:xfrm>
          <a:prstGeom prst="rect">
            <a:avLst/>
          </a:prstGeom>
          <a:noFill/>
          <a:ln/>
        </p:spPr>
        <p:txBody>
          <a:bodyPr wrap="none" rtlCol="0" anchor="t"/>
          <a:lstStyle/>
          <a:p>
            <a:pPr algn="l" indent="0" marL="0">
              <a:lnSpc>
                <a:spcPts val="2520"/>
              </a:lnSpc>
              <a:buNone/>
            </a:pPr>
            <a:r>
              <a:rPr lang="en-US" sz="2016" b="1" dirty="0">
                <a:solidFill>
                  <a:srgbClr val="EDEDE8"/>
                </a:solidFill>
                <a:latin typeface="Tomorrow" pitchFamily="34" charset="0"/>
                <a:ea typeface="Tomorrow" pitchFamily="34" charset="-122"/>
                <a:cs typeface="Tomorrow" pitchFamily="34" charset="-120"/>
              </a:rPr>
              <a:t>Fortalezas</a:t>
            </a:r>
            <a:endParaRPr lang="en-US" sz="2016" dirty="0"/>
          </a:p>
        </p:txBody>
      </p:sp>
      <p:sp>
        <p:nvSpPr>
          <p:cNvPr id="11" name="Text 8"/>
          <p:cNvSpPr/>
          <p:nvPr/>
        </p:nvSpPr>
        <p:spPr>
          <a:xfrm>
            <a:off x="2150269" y="3126700"/>
            <a:ext cx="6276975" cy="1310640"/>
          </a:xfrm>
          <a:prstGeom prst="rect">
            <a:avLst/>
          </a:prstGeom>
          <a:noFill/>
          <a:ln/>
        </p:spPr>
        <p:txBody>
          <a:bodyPr wrap="square" rtlCol="0" anchor="t"/>
          <a:lstStyle/>
          <a:p>
            <a:pPr algn="l" indent="0" marL="0">
              <a:lnSpc>
                <a:spcPts val="2580"/>
              </a:lnSpc>
              <a:buNone/>
            </a:pPr>
            <a:r>
              <a:rPr lang="en-US" sz="1613" dirty="0">
                <a:solidFill>
                  <a:srgbClr val="C9C9C0"/>
                </a:solidFill>
                <a:latin typeface="Tomorrow" pitchFamily="34" charset="0"/>
                <a:ea typeface="Tomorrow" pitchFamily="34" charset="-122"/>
                <a:cs typeface="Tomorrow" pitchFamily="34" charset="-120"/>
              </a:rPr>
              <a:t>MD5 es un algoritmo de hash rápido y eficiente, lo que lo hace adecuado para aplicaciones que requieren un procesamiento de datos a gran escala. Además, su sencillez facilita su implementación y comprensión.</a:t>
            </a:r>
            <a:endParaRPr lang="en-US" sz="1613" dirty="0"/>
          </a:p>
        </p:txBody>
      </p:sp>
      <p:sp>
        <p:nvSpPr>
          <p:cNvPr id="12" name="Shape 9"/>
          <p:cNvSpPr/>
          <p:nvPr/>
        </p:nvSpPr>
        <p:spPr>
          <a:xfrm>
            <a:off x="1254323" y="5287208"/>
            <a:ext cx="716756" cy="40958"/>
          </a:xfrm>
          <a:prstGeom prst="rect">
            <a:avLst/>
          </a:prstGeom>
          <a:solidFill>
            <a:srgbClr val="5B5B57"/>
          </a:solidFill>
          <a:ln/>
        </p:spPr>
      </p:sp>
      <p:sp>
        <p:nvSpPr>
          <p:cNvPr id="13" name="Shape 10"/>
          <p:cNvSpPr/>
          <p:nvPr/>
        </p:nvSpPr>
        <p:spPr>
          <a:xfrm>
            <a:off x="793552" y="5077301"/>
            <a:ext cx="460772" cy="460772"/>
          </a:xfrm>
          <a:prstGeom prst="roundRect">
            <a:avLst>
              <a:gd name="adj" fmla="val 26667"/>
            </a:avLst>
          </a:prstGeom>
          <a:solidFill>
            <a:srgbClr val="0B0B0A"/>
          </a:solidFill>
          <a:ln/>
        </p:spPr>
      </p:sp>
      <p:sp>
        <p:nvSpPr>
          <p:cNvPr id="14" name="Text 11"/>
          <p:cNvSpPr/>
          <p:nvPr/>
        </p:nvSpPr>
        <p:spPr>
          <a:xfrm>
            <a:off x="920710" y="5154097"/>
            <a:ext cx="206454" cy="307181"/>
          </a:xfrm>
          <a:prstGeom prst="rect">
            <a:avLst/>
          </a:prstGeom>
          <a:noFill/>
          <a:ln/>
        </p:spPr>
        <p:txBody>
          <a:bodyPr wrap="none" rtlCol="0" anchor="t"/>
          <a:lstStyle/>
          <a:p>
            <a:pPr algn="ctr" indent="0" marL="0">
              <a:lnSpc>
                <a:spcPts val="2419"/>
              </a:lnSpc>
              <a:buNone/>
            </a:pPr>
            <a:r>
              <a:rPr lang="en-US" sz="2419" b="1" dirty="0">
                <a:solidFill>
                  <a:srgbClr val="EDEDE8"/>
                </a:solidFill>
                <a:latin typeface="Tomorrow" pitchFamily="34" charset="0"/>
                <a:ea typeface="Tomorrow" pitchFamily="34" charset="-122"/>
                <a:cs typeface="Tomorrow" pitchFamily="34" charset="-120"/>
              </a:rPr>
              <a:t>2</a:t>
            </a:r>
            <a:endParaRPr lang="en-US" sz="2419" dirty="0"/>
          </a:p>
        </p:txBody>
      </p:sp>
      <p:sp>
        <p:nvSpPr>
          <p:cNvPr id="15" name="Text 12"/>
          <p:cNvSpPr/>
          <p:nvPr/>
        </p:nvSpPr>
        <p:spPr>
          <a:xfrm>
            <a:off x="2150269" y="5051703"/>
            <a:ext cx="2559844" cy="319921"/>
          </a:xfrm>
          <a:prstGeom prst="rect">
            <a:avLst/>
          </a:prstGeom>
          <a:noFill/>
          <a:ln/>
        </p:spPr>
        <p:txBody>
          <a:bodyPr wrap="none" rtlCol="0" anchor="t"/>
          <a:lstStyle/>
          <a:p>
            <a:pPr algn="l" indent="0" marL="0">
              <a:lnSpc>
                <a:spcPts val="2520"/>
              </a:lnSpc>
              <a:buNone/>
            </a:pPr>
            <a:r>
              <a:rPr lang="en-US" sz="2016" b="1" dirty="0">
                <a:solidFill>
                  <a:srgbClr val="EDEDE8"/>
                </a:solidFill>
                <a:latin typeface="Tomorrow" pitchFamily="34" charset="0"/>
                <a:ea typeface="Tomorrow" pitchFamily="34" charset="-122"/>
                <a:cs typeface="Tomorrow" pitchFamily="34" charset="-120"/>
              </a:rPr>
              <a:t>Debilidades</a:t>
            </a:r>
            <a:endParaRPr lang="en-US" sz="2016" dirty="0"/>
          </a:p>
        </p:txBody>
      </p:sp>
      <p:sp>
        <p:nvSpPr>
          <p:cNvPr id="16" name="Text 13"/>
          <p:cNvSpPr/>
          <p:nvPr/>
        </p:nvSpPr>
        <p:spPr>
          <a:xfrm>
            <a:off x="2150269" y="5494496"/>
            <a:ext cx="6276975" cy="1638300"/>
          </a:xfrm>
          <a:prstGeom prst="rect">
            <a:avLst/>
          </a:prstGeom>
          <a:noFill/>
          <a:ln/>
        </p:spPr>
        <p:txBody>
          <a:bodyPr wrap="square" rtlCol="0" anchor="t"/>
          <a:lstStyle/>
          <a:p>
            <a:pPr algn="l" indent="0" marL="0">
              <a:lnSpc>
                <a:spcPts val="2580"/>
              </a:lnSpc>
              <a:buNone/>
            </a:pPr>
            <a:r>
              <a:rPr lang="en-US" sz="1613" dirty="0">
                <a:solidFill>
                  <a:srgbClr val="C9C9C0"/>
                </a:solidFill>
                <a:latin typeface="Tomorrow" pitchFamily="34" charset="0"/>
                <a:ea typeface="Tomorrow" pitchFamily="34" charset="-122"/>
                <a:cs typeface="Tomorrow" pitchFamily="34" charset="-120"/>
              </a:rPr>
              <a:t>A lo largo de los años, se han identificado varias vulnerabilidades en MD5, como la posibilidad de generar colisiones y la revelación de los datos originales a partir del valor hash. Esto ha puesto en duda su confiabilidad y seguridad en aplicaciones críticas.</a:t>
            </a:r>
            <a:endParaRPr lang="en-US" sz="1613" dirty="0"/>
          </a:p>
        </p:txBody>
      </p:sp>
      <p:pic>
        <p:nvPicPr>
          <p:cNvPr id="1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D0D0C"/>
          </a:solidFill>
          <a:ln/>
        </p:spPr>
      </p:sp>
      <p:sp>
        <p:nvSpPr>
          <p:cNvPr id="3" name="Shape 1"/>
          <p:cNvSpPr/>
          <p:nvPr/>
        </p:nvSpPr>
        <p:spPr>
          <a:xfrm>
            <a:off x="0" y="0"/>
            <a:ext cx="14630400" cy="8229600"/>
          </a:xfrm>
          <a:prstGeom prst="rect">
            <a:avLst/>
          </a:prstGeom>
          <a:solidFill>
            <a:srgbClr val="1D1D1B"/>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604837" y="1195983"/>
            <a:ext cx="4552474" cy="540068"/>
          </a:xfrm>
          <a:prstGeom prst="rect">
            <a:avLst/>
          </a:prstGeom>
          <a:noFill/>
          <a:ln/>
        </p:spPr>
        <p:txBody>
          <a:bodyPr wrap="none" rtlCol="0" anchor="t"/>
          <a:lstStyle/>
          <a:p>
            <a:pPr indent="0" marL="0">
              <a:lnSpc>
                <a:spcPts val="4253"/>
              </a:lnSpc>
              <a:buNone/>
            </a:pPr>
            <a:r>
              <a:rPr lang="en-US" sz="3402" b="1" dirty="0">
                <a:solidFill>
                  <a:srgbClr val="EDEDE8"/>
                </a:solidFill>
                <a:latin typeface="Tomorrow" pitchFamily="34" charset="0"/>
                <a:ea typeface="Tomorrow" pitchFamily="34" charset="-122"/>
                <a:cs typeface="Tomorrow" pitchFamily="34" charset="-120"/>
              </a:rPr>
              <a:t>Aplicaciones de MD5</a:t>
            </a:r>
            <a:endParaRPr lang="en-US" sz="3402" dirty="0"/>
          </a:p>
        </p:txBody>
      </p:sp>
      <p:sp>
        <p:nvSpPr>
          <p:cNvPr id="6" name="Shape 3"/>
          <p:cNvSpPr/>
          <p:nvPr/>
        </p:nvSpPr>
        <p:spPr>
          <a:xfrm>
            <a:off x="604837" y="1995249"/>
            <a:ext cx="7934325" cy="1328737"/>
          </a:xfrm>
          <a:prstGeom prst="rect">
            <a:avLst/>
          </a:prstGeom>
          <a:solidFill>
            <a:srgbClr val="0B0B0A"/>
          </a:solidFill>
          <a:ln/>
        </p:spPr>
      </p:sp>
      <p:sp>
        <p:nvSpPr>
          <p:cNvPr id="7" name="Text 4"/>
          <p:cNvSpPr/>
          <p:nvPr/>
        </p:nvSpPr>
        <p:spPr>
          <a:xfrm>
            <a:off x="777597" y="2106454"/>
            <a:ext cx="3617833" cy="276582"/>
          </a:xfrm>
          <a:prstGeom prst="rect">
            <a:avLst/>
          </a:prstGeom>
          <a:noFill/>
          <a:ln/>
        </p:spPr>
        <p:txBody>
          <a:bodyPr wrap="none" rtlCol="0" anchor="t"/>
          <a:lstStyle/>
          <a:p>
            <a:pPr indent="0" marL="0">
              <a:lnSpc>
                <a:spcPts val="2177"/>
              </a:lnSpc>
              <a:buNone/>
            </a:pPr>
            <a:r>
              <a:rPr lang="en-US" sz="1361" dirty="0">
                <a:solidFill>
                  <a:srgbClr val="C9C9C0"/>
                </a:solidFill>
                <a:latin typeface="Tomorrow" pitchFamily="34" charset="0"/>
                <a:ea typeface="Tomorrow" pitchFamily="34" charset="-122"/>
                <a:cs typeface="Tomorrow" pitchFamily="34" charset="-120"/>
              </a:rPr>
              <a:t>Verificación de integridad de archivos</a:t>
            </a:r>
            <a:endParaRPr lang="en-US" sz="1361" dirty="0"/>
          </a:p>
        </p:txBody>
      </p:sp>
      <p:sp>
        <p:nvSpPr>
          <p:cNvPr id="8" name="Text 5"/>
          <p:cNvSpPr/>
          <p:nvPr/>
        </p:nvSpPr>
        <p:spPr>
          <a:xfrm>
            <a:off x="4748570" y="2106454"/>
            <a:ext cx="3617833" cy="1106329"/>
          </a:xfrm>
          <a:prstGeom prst="rect">
            <a:avLst/>
          </a:prstGeom>
          <a:noFill/>
          <a:ln/>
        </p:spPr>
        <p:txBody>
          <a:bodyPr wrap="square" rtlCol="0" anchor="t"/>
          <a:lstStyle/>
          <a:p>
            <a:pPr indent="0" marL="0">
              <a:lnSpc>
                <a:spcPts val="2177"/>
              </a:lnSpc>
              <a:buNone/>
            </a:pPr>
            <a:r>
              <a:rPr lang="en-US" sz="1361" dirty="0">
                <a:solidFill>
                  <a:srgbClr val="C9C9C0"/>
                </a:solidFill>
                <a:latin typeface="Tomorrow" pitchFamily="34" charset="0"/>
                <a:ea typeface="Tomorrow" pitchFamily="34" charset="-122"/>
                <a:cs typeface="Tomorrow" pitchFamily="34" charset="-120"/>
              </a:rPr>
              <a:t>MD5 se utiliza ampliamente para comprobar que un archivo no ha sido alterado durante la descarga o el almacenamiento.</a:t>
            </a:r>
            <a:endParaRPr lang="en-US" sz="1361" dirty="0"/>
          </a:p>
        </p:txBody>
      </p:sp>
      <p:sp>
        <p:nvSpPr>
          <p:cNvPr id="9" name="Text 6"/>
          <p:cNvSpPr/>
          <p:nvPr/>
        </p:nvSpPr>
        <p:spPr>
          <a:xfrm>
            <a:off x="777597" y="3435191"/>
            <a:ext cx="3617833" cy="276582"/>
          </a:xfrm>
          <a:prstGeom prst="rect">
            <a:avLst/>
          </a:prstGeom>
          <a:noFill/>
          <a:ln/>
        </p:spPr>
        <p:txBody>
          <a:bodyPr wrap="none" rtlCol="0" anchor="t"/>
          <a:lstStyle/>
          <a:p>
            <a:pPr indent="0" marL="0">
              <a:lnSpc>
                <a:spcPts val="2177"/>
              </a:lnSpc>
              <a:buNone/>
            </a:pPr>
            <a:r>
              <a:rPr lang="en-US" sz="1361" dirty="0">
                <a:solidFill>
                  <a:srgbClr val="C9C9C0"/>
                </a:solidFill>
                <a:latin typeface="Tomorrow" pitchFamily="34" charset="0"/>
                <a:ea typeface="Tomorrow" pitchFamily="34" charset="-122"/>
                <a:cs typeface="Tomorrow" pitchFamily="34" charset="-120"/>
              </a:rPr>
              <a:t>Autenticación de usuario</a:t>
            </a:r>
            <a:endParaRPr lang="en-US" sz="1361" dirty="0"/>
          </a:p>
        </p:txBody>
      </p:sp>
      <p:sp>
        <p:nvSpPr>
          <p:cNvPr id="10" name="Text 7"/>
          <p:cNvSpPr/>
          <p:nvPr/>
        </p:nvSpPr>
        <p:spPr>
          <a:xfrm>
            <a:off x="4748570" y="3435191"/>
            <a:ext cx="3617833" cy="1106329"/>
          </a:xfrm>
          <a:prstGeom prst="rect">
            <a:avLst/>
          </a:prstGeom>
          <a:noFill/>
          <a:ln/>
        </p:spPr>
        <p:txBody>
          <a:bodyPr wrap="square" rtlCol="0" anchor="t"/>
          <a:lstStyle/>
          <a:p>
            <a:pPr indent="0" marL="0">
              <a:lnSpc>
                <a:spcPts val="2177"/>
              </a:lnSpc>
              <a:buNone/>
            </a:pPr>
            <a:r>
              <a:rPr lang="en-US" sz="1361" dirty="0">
                <a:solidFill>
                  <a:srgbClr val="C9C9C0"/>
                </a:solidFill>
                <a:latin typeface="Tomorrow" pitchFamily="34" charset="0"/>
                <a:ea typeface="Tomorrow" pitchFamily="34" charset="-122"/>
                <a:cs typeface="Tomorrow" pitchFamily="34" charset="-120"/>
              </a:rPr>
              <a:t>Las contraseñas se almacenan en forma de valores hash, lo que permite verificar la identidad de los usuarios sin revelar la contraseña original.</a:t>
            </a:r>
            <a:endParaRPr lang="en-US" sz="1361" dirty="0"/>
          </a:p>
        </p:txBody>
      </p:sp>
      <p:sp>
        <p:nvSpPr>
          <p:cNvPr id="11" name="Shape 8"/>
          <p:cNvSpPr/>
          <p:nvPr/>
        </p:nvSpPr>
        <p:spPr>
          <a:xfrm>
            <a:off x="604837" y="4652724"/>
            <a:ext cx="7934325" cy="1328737"/>
          </a:xfrm>
          <a:prstGeom prst="rect">
            <a:avLst/>
          </a:prstGeom>
          <a:solidFill>
            <a:srgbClr val="0B0B0A"/>
          </a:solidFill>
          <a:ln/>
        </p:spPr>
      </p:sp>
      <p:sp>
        <p:nvSpPr>
          <p:cNvPr id="12" name="Text 9"/>
          <p:cNvSpPr/>
          <p:nvPr/>
        </p:nvSpPr>
        <p:spPr>
          <a:xfrm>
            <a:off x="777597" y="4763929"/>
            <a:ext cx="3617833" cy="276582"/>
          </a:xfrm>
          <a:prstGeom prst="rect">
            <a:avLst/>
          </a:prstGeom>
          <a:noFill/>
          <a:ln/>
        </p:spPr>
        <p:txBody>
          <a:bodyPr wrap="none" rtlCol="0" anchor="t"/>
          <a:lstStyle/>
          <a:p>
            <a:pPr indent="0" marL="0">
              <a:lnSpc>
                <a:spcPts val="2177"/>
              </a:lnSpc>
              <a:buNone/>
            </a:pPr>
            <a:r>
              <a:rPr lang="en-US" sz="1361" dirty="0">
                <a:solidFill>
                  <a:srgbClr val="C9C9C0"/>
                </a:solidFill>
                <a:latin typeface="Tomorrow" pitchFamily="34" charset="0"/>
                <a:ea typeface="Tomorrow" pitchFamily="34" charset="-122"/>
                <a:cs typeface="Tomorrow" pitchFamily="34" charset="-120"/>
              </a:rPr>
              <a:t>Firmas digitales</a:t>
            </a:r>
            <a:endParaRPr lang="en-US" sz="1361" dirty="0"/>
          </a:p>
        </p:txBody>
      </p:sp>
      <p:sp>
        <p:nvSpPr>
          <p:cNvPr id="13" name="Text 10"/>
          <p:cNvSpPr/>
          <p:nvPr/>
        </p:nvSpPr>
        <p:spPr>
          <a:xfrm>
            <a:off x="4748570" y="4763929"/>
            <a:ext cx="3617833" cy="1106329"/>
          </a:xfrm>
          <a:prstGeom prst="rect">
            <a:avLst/>
          </a:prstGeom>
          <a:noFill/>
          <a:ln/>
        </p:spPr>
        <p:txBody>
          <a:bodyPr wrap="square" rtlCol="0" anchor="t"/>
          <a:lstStyle/>
          <a:p>
            <a:pPr indent="0" marL="0">
              <a:lnSpc>
                <a:spcPts val="2177"/>
              </a:lnSpc>
              <a:buNone/>
            </a:pPr>
            <a:r>
              <a:rPr lang="en-US" sz="1361" dirty="0">
                <a:solidFill>
                  <a:srgbClr val="C9C9C0"/>
                </a:solidFill>
                <a:latin typeface="Tomorrow" pitchFamily="34" charset="0"/>
                <a:ea typeface="Tomorrow" pitchFamily="34" charset="-122"/>
                <a:cs typeface="Tomorrow" pitchFamily="34" charset="-120"/>
              </a:rPr>
              <a:t>MD5 se emplea en la generación de firmas digitales, que se utilizan para verificar la integridad y la autoría de documentos electrónicos.</a:t>
            </a:r>
            <a:endParaRPr lang="en-US" sz="1361" dirty="0"/>
          </a:p>
        </p:txBody>
      </p:sp>
      <p:sp>
        <p:nvSpPr>
          <p:cNvPr id="14" name="Text 11"/>
          <p:cNvSpPr/>
          <p:nvPr/>
        </p:nvSpPr>
        <p:spPr>
          <a:xfrm>
            <a:off x="777597" y="6092666"/>
            <a:ext cx="3617833" cy="276582"/>
          </a:xfrm>
          <a:prstGeom prst="rect">
            <a:avLst/>
          </a:prstGeom>
          <a:noFill/>
          <a:ln/>
        </p:spPr>
        <p:txBody>
          <a:bodyPr wrap="none" rtlCol="0" anchor="t"/>
          <a:lstStyle/>
          <a:p>
            <a:pPr indent="0" marL="0">
              <a:lnSpc>
                <a:spcPts val="2177"/>
              </a:lnSpc>
              <a:buNone/>
            </a:pPr>
            <a:r>
              <a:rPr lang="en-US" sz="1361" dirty="0">
                <a:solidFill>
                  <a:srgbClr val="C9C9C0"/>
                </a:solidFill>
                <a:latin typeface="Tomorrow" pitchFamily="34" charset="0"/>
                <a:ea typeface="Tomorrow" pitchFamily="34" charset="-122"/>
                <a:cs typeface="Tomorrow" pitchFamily="34" charset="-120"/>
              </a:rPr>
              <a:t>Detección de plagios</a:t>
            </a:r>
            <a:endParaRPr lang="en-US" sz="1361" dirty="0"/>
          </a:p>
        </p:txBody>
      </p:sp>
      <p:sp>
        <p:nvSpPr>
          <p:cNvPr id="15" name="Text 12"/>
          <p:cNvSpPr/>
          <p:nvPr/>
        </p:nvSpPr>
        <p:spPr>
          <a:xfrm>
            <a:off x="4748570" y="6092666"/>
            <a:ext cx="3617833" cy="829747"/>
          </a:xfrm>
          <a:prstGeom prst="rect">
            <a:avLst/>
          </a:prstGeom>
          <a:noFill/>
          <a:ln/>
        </p:spPr>
        <p:txBody>
          <a:bodyPr wrap="square" rtlCol="0" anchor="t"/>
          <a:lstStyle/>
          <a:p>
            <a:pPr indent="0" marL="0">
              <a:lnSpc>
                <a:spcPts val="2177"/>
              </a:lnSpc>
              <a:buNone/>
            </a:pPr>
            <a:r>
              <a:rPr lang="en-US" sz="1361" dirty="0">
                <a:solidFill>
                  <a:srgbClr val="C9C9C0"/>
                </a:solidFill>
                <a:latin typeface="Tomorrow" pitchFamily="34" charset="0"/>
                <a:ea typeface="Tomorrow" pitchFamily="34" charset="-122"/>
                <a:cs typeface="Tomorrow" pitchFamily="34" charset="-120"/>
              </a:rPr>
              <a:t>Los valores hash de los documentos se utilizan para identificar contenido duplicado y detectar posibles casos de plagio.</a:t>
            </a:r>
            <a:endParaRPr lang="en-US" sz="1361" dirty="0"/>
          </a:p>
        </p:txBody>
      </p:sp>
      <p:pic>
        <p:nvPicPr>
          <p:cNvPr id="16"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D0D0C"/>
          </a:solidFill>
          <a:ln/>
        </p:spPr>
      </p:sp>
      <p:sp>
        <p:nvSpPr>
          <p:cNvPr id="3" name="Shape 1"/>
          <p:cNvSpPr/>
          <p:nvPr/>
        </p:nvSpPr>
        <p:spPr>
          <a:xfrm>
            <a:off x="0" y="0"/>
            <a:ext cx="14630400" cy="8229600"/>
          </a:xfrm>
          <a:prstGeom prst="rect">
            <a:avLst/>
          </a:prstGeom>
          <a:solidFill>
            <a:srgbClr val="1D1D1B"/>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617934" y="1192054"/>
            <a:ext cx="4414480" cy="551855"/>
          </a:xfrm>
          <a:prstGeom prst="rect">
            <a:avLst/>
          </a:prstGeom>
          <a:noFill/>
          <a:ln/>
        </p:spPr>
        <p:txBody>
          <a:bodyPr wrap="none" rtlCol="0" anchor="t"/>
          <a:lstStyle/>
          <a:p>
            <a:pPr indent="0" marL="0">
              <a:lnSpc>
                <a:spcPts val="4345"/>
              </a:lnSpc>
              <a:buNone/>
            </a:pPr>
            <a:r>
              <a:rPr lang="en-US" sz="3476" b="1" dirty="0">
                <a:solidFill>
                  <a:srgbClr val="EDEDE8"/>
                </a:solidFill>
                <a:latin typeface="Tomorrow" pitchFamily="34" charset="0"/>
                <a:ea typeface="Tomorrow" pitchFamily="34" charset="-122"/>
                <a:cs typeface="Tomorrow" pitchFamily="34" charset="-120"/>
              </a:rPr>
              <a:t>Seguridad y MD5</a:t>
            </a:r>
            <a:endParaRPr lang="en-US" sz="3476" dirty="0"/>
          </a:p>
        </p:txBody>
      </p:sp>
      <p:pic>
        <p:nvPicPr>
          <p:cNvPr id="6" name="Image 1" descr="preencoded.png">    </p:cNvPr>
          <p:cNvPicPr>
            <a:picLocks noChangeAspect="1"/>
          </p:cNvPicPr>
          <p:nvPr/>
        </p:nvPicPr>
        <p:blipFill>
          <a:blip r:embed="rId2"/>
          <a:stretch>
            <a:fillRect/>
          </a:stretch>
        </p:blipFill>
        <p:spPr>
          <a:xfrm>
            <a:off x="617934" y="2008703"/>
            <a:ext cx="882848" cy="1582103"/>
          </a:xfrm>
          <a:prstGeom prst="rect">
            <a:avLst/>
          </a:prstGeom>
        </p:spPr>
      </p:pic>
      <p:sp>
        <p:nvSpPr>
          <p:cNvPr id="7" name="Text 3"/>
          <p:cNvSpPr/>
          <p:nvPr/>
        </p:nvSpPr>
        <p:spPr>
          <a:xfrm>
            <a:off x="1765578" y="2185273"/>
            <a:ext cx="2841665" cy="275868"/>
          </a:xfrm>
          <a:prstGeom prst="rect">
            <a:avLst/>
          </a:prstGeom>
          <a:noFill/>
          <a:ln/>
        </p:spPr>
        <p:txBody>
          <a:bodyPr wrap="none" rtlCol="0" anchor="t"/>
          <a:lstStyle/>
          <a:p>
            <a:pPr algn="l" indent="0" marL="0">
              <a:lnSpc>
                <a:spcPts val="2173"/>
              </a:lnSpc>
              <a:buNone/>
            </a:pPr>
            <a:r>
              <a:rPr lang="en-US" sz="1738" b="1" dirty="0">
                <a:solidFill>
                  <a:srgbClr val="EDEDE8"/>
                </a:solidFill>
                <a:latin typeface="Tomorrow" pitchFamily="34" charset="0"/>
                <a:ea typeface="Tomorrow" pitchFamily="34" charset="-122"/>
                <a:cs typeface="Tomorrow" pitchFamily="34" charset="-120"/>
              </a:rPr>
              <a:t>Debilidades de seguridad</a:t>
            </a:r>
            <a:endParaRPr lang="en-US" sz="1738" dirty="0"/>
          </a:p>
        </p:txBody>
      </p:sp>
      <p:sp>
        <p:nvSpPr>
          <p:cNvPr id="8" name="Text 4"/>
          <p:cNvSpPr/>
          <p:nvPr/>
        </p:nvSpPr>
        <p:spPr>
          <a:xfrm>
            <a:off x="1765578" y="2566988"/>
            <a:ext cx="6760488" cy="847249"/>
          </a:xfrm>
          <a:prstGeom prst="rect">
            <a:avLst/>
          </a:prstGeom>
          <a:noFill/>
          <a:ln/>
        </p:spPr>
        <p:txBody>
          <a:bodyPr wrap="square" rtlCol="0" anchor="t"/>
          <a:lstStyle/>
          <a:p>
            <a:pPr algn="l" indent="0" marL="0">
              <a:lnSpc>
                <a:spcPts val="2225"/>
              </a:lnSpc>
              <a:buNone/>
            </a:pPr>
            <a:r>
              <a:rPr lang="en-US" sz="1390" dirty="0">
                <a:solidFill>
                  <a:srgbClr val="C9C9C0"/>
                </a:solidFill>
                <a:latin typeface="Tomorrow" pitchFamily="34" charset="0"/>
                <a:ea typeface="Tomorrow" pitchFamily="34" charset="-122"/>
                <a:cs typeface="Tomorrow" pitchFamily="34" charset="-120"/>
              </a:rPr>
              <a:t>A lo largo de los años, se han descubierto varias vulnerabilidades en MD5, como la posibilidad de generar colisiones (valores hash idénticos para diferentes datos) y la revelación de los datos originales a partir del valor hash.</a:t>
            </a:r>
            <a:endParaRPr lang="en-US" sz="1390" dirty="0"/>
          </a:p>
        </p:txBody>
      </p:sp>
      <p:pic>
        <p:nvPicPr>
          <p:cNvPr id="9" name="Image 2" descr="preencoded.png">    </p:cNvPr>
          <p:cNvPicPr>
            <a:picLocks noChangeAspect="1"/>
          </p:cNvPicPr>
          <p:nvPr/>
        </p:nvPicPr>
        <p:blipFill>
          <a:blip r:embed="rId3"/>
          <a:stretch>
            <a:fillRect/>
          </a:stretch>
        </p:blipFill>
        <p:spPr>
          <a:xfrm>
            <a:off x="617934" y="3590806"/>
            <a:ext cx="882848" cy="1582103"/>
          </a:xfrm>
          <a:prstGeom prst="rect">
            <a:avLst/>
          </a:prstGeom>
        </p:spPr>
      </p:pic>
      <p:sp>
        <p:nvSpPr>
          <p:cNvPr id="10" name="Text 5"/>
          <p:cNvSpPr/>
          <p:nvPr/>
        </p:nvSpPr>
        <p:spPr>
          <a:xfrm>
            <a:off x="1765578" y="3767376"/>
            <a:ext cx="2725579" cy="275868"/>
          </a:xfrm>
          <a:prstGeom prst="rect">
            <a:avLst/>
          </a:prstGeom>
          <a:noFill/>
          <a:ln/>
        </p:spPr>
        <p:txBody>
          <a:bodyPr wrap="none" rtlCol="0" anchor="t"/>
          <a:lstStyle/>
          <a:p>
            <a:pPr algn="l" indent="0" marL="0">
              <a:lnSpc>
                <a:spcPts val="2173"/>
              </a:lnSpc>
              <a:buNone/>
            </a:pPr>
            <a:r>
              <a:rPr lang="en-US" sz="1738" b="1" dirty="0">
                <a:solidFill>
                  <a:srgbClr val="EDEDE8"/>
                </a:solidFill>
                <a:latin typeface="Tomorrow" pitchFamily="34" charset="0"/>
                <a:ea typeface="Tomorrow" pitchFamily="34" charset="-122"/>
                <a:cs typeface="Tomorrow" pitchFamily="34" charset="-120"/>
              </a:rPr>
              <a:t>Impacto en la seguridad</a:t>
            </a:r>
            <a:endParaRPr lang="en-US" sz="1738" dirty="0"/>
          </a:p>
        </p:txBody>
      </p:sp>
      <p:sp>
        <p:nvSpPr>
          <p:cNvPr id="11" name="Text 6"/>
          <p:cNvSpPr/>
          <p:nvPr/>
        </p:nvSpPr>
        <p:spPr>
          <a:xfrm>
            <a:off x="1765578" y="4149090"/>
            <a:ext cx="6760488" cy="847249"/>
          </a:xfrm>
          <a:prstGeom prst="rect">
            <a:avLst/>
          </a:prstGeom>
          <a:noFill/>
          <a:ln/>
        </p:spPr>
        <p:txBody>
          <a:bodyPr wrap="square" rtlCol="0" anchor="t"/>
          <a:lstStyle/>
          <a:p>
            <a:pPr algn="l" indent="0" marL="0">
              <a:lnSpc>
                <a:spcPts val="2225"/>
              </a:lnSpc>
              <a:buNone/>
            </a:pPr>
            <a:r>
              <a:rPr lang="en-US" sz="1390" dirty="0">
                <a:solidFill>
                  <a:srgbClr val="C9C9C0"/>
                </a:solidFill>
                <a:latin typeface="Tomorrow" pitchFamily="34" charset="0"/>
                <a:ea typeface="Tomorrow" pitchFamily="34" charset="-122"/>
                <a:cs typeface="Tomorrow" pitchFamily="34" charset="-120"/>
              </a:rPr>
              <a:t>Estas vulnerabilidades han puesto en duda la confiabilidad de MD5 para aplicaciones que requieren un alto grado de seguridad, como la autenticación de usuarios y la firma digital de documentos.</a:t>
            </a:r>
            <a:endParaRPr lang="en-US" sz="1390" dirty="0"/>
          </a:p>
        </p:txBody>
      </p:sp>
      <p:pic>
        <p:nvPicPr>
          <p:cNvPr id="12" name="Image 3" descr="preencoded.png">    </p:cNvPr>
          <p:cNvPicPr>
            <a:picLocks noChangeAspect="1"/>
          </p:cNvPicPr>
          <p:nvPr/>
        </p:nvPicPr>
        <p:blipFill>
          <a:blip r:embed="rId4"/>
          <a:stretch>
            <a:fillRect/>
          </a:stretch>
        </p:blipFill>
        <p:spPr>
          <a:xfrm>
            <a:off x="617934" y="5172908"/>
            <a:ext cx="882848" cy="1864519"/>
          </a:xfrm>
          <a:prstGeom prst="rect">
            <a:avLst/>
          </a:prstGeom>
        </p:spPr>
      </p:pic>
      <p:sp>
        <p:nvSpPr>
          <p:cNvPr id="13" name="Text 7"/>
          <p:cNvSpPr/>
          <p:nvPr/>
        </p:nvSpPr>
        <p:spPr>
          <a:xfrm>
            <a:off x="1765578" y="5349478"/>
            <a:ext cx="2858214" cy="275868"/>
          </a:xfrm>
          <a:prstGeom prst="rect">
            <a:avLst/>
          </a:prstGeom>
          <a:noFill/>
          <a:ln/>
        </p:spPr>
        <p:txBody>
          <a:bodyPr wrap="none" rtlCol="0" anchor="t"/>
          <a:lstStyle/>
          <a:p>
            <a:pPr algn="l" indent="0" marL="0">
              <a:lnSpc>
                <a:spcPts val="2173"/>
              </a:lnSpc>
              <a:buNone/>
            </a:pPr>
            <a:r>
              <a:rPr lang="en-US" sz="1738" b="1" dirty="0">
                <a:solidFill>
                  <a:srgbClr val="EDEDE8"/>
                </a:solidFill>
                <a:latin typeface="Tomorrow" pitchFamily="34" charset="0"/>
                <a:ea typeface="Tomorrow" pitchFamily="34" charset="-122"/>
                <a:cs typeface="Tomorrow" pitchFamily="34" charset="-120"/>
              </a:rPr>
              <a:t>Alternativas más seguras</a:t>
            </a:r>
            <a:endParaRPr lang="en-US" sz="1738" dirty="0"/>
          </a:p>
        </p:txBody>
      </p:sp>
      <p:sp>
        <p:nvSpPr>
          <p:cNvPr id="14" name="Text 8"/>
          <p:cNvSpPr/>
          <p:nvPr/>
        </p:nvSpPr>
        <p:spPr>
          <a:xfrm>
            <a:off x="1765578" y="5731193"/>
            <a:ext cx="6760488" cy="1129665"/>
          </a:xfrm>
          <a:prstGeom prst="rect">
            <a:avLst/>
          </a:prstGeom>
          <a:noFill/>
          <a:ln/>
        </p:spPr>
        <p:txBody>
          <a:bodyPr wrap="square" rtlCol="0" anchor="t"/>
          <a:lstStyle/>
          <a:p>
            <a:pPr algn="l" indent="0" marL="0">
              <a:lnSpc>
                <a:spcPts val="2225"/>
              </a:lnSpc>
              <a:buNone/>
            </a:pPr>
            <a:r>
              <a:rPr lang="en-US" sz="1390" dirty="0">
                <a:solidFill>
                  <a:srgbClr val="C9C9C0"/>
                </a:solidFill>
                <a:latin typeface="Tomorrow" pitchFamily="34" charset="0"/>
                <a:ea typeface="Tomorrow" pitchFamily="34" charset="-122"/>
                <a:cs typeface="Tomorrow" pitchFamily="34" charset="-120"/>
              </a:rPr>
              <a:t>Debido a estas debilidades, se han desarrollado algoritmos de hash más seguros, como SHA-256 y SHA-3, que ofrecen una mayor resistencia a los ataques criptográficos y se recomiendan para aplicaciones críticas de seguridad.</a:t>
            </a:r>
            <a:endParaRPr lang="en-US" sz="1390" dirty="0"/>
          </a:p>
        </p:txBody>
      </p:sp>
      <p:pic>
        <p:nvPicPr>
          <p:cNvPr id="15" name="Image 4" descr="preencoded.png">
            <a:hlinkClick r:id="rId6" tooltip=""/>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D0D0C"/>
          </a:solidFill>
          <a:ln/>
        </p:spPr>
      </p:sp>
      <p:sp>
        <p:nvSpPr>
          <p:cNvPr id="3" name="Shape 1"/>
          <p:cNvSpPr/>
          <p:nvPr/>
        </p:nvSpPr>
        <p:spPr>
          <a:xfrm>
            <a:off x="0" y="0"/>
            <a:ext cx="14630400" cy="8229600"/>
          </a:xfrm>
          <a:prstGeom prst="rect">
            <a:avLst/>
          </a:prstGeom>
          <a:solidFill>
            <a:srgbClr val="1D1D1B"/>
          </a:solidFill>
          <a:ln/>
        </p:spPr>
      </p:sp>
      <p:sp>
        <p:nvSpPr>
          <p:cNvPr id="4" name="Text 2"/>
          <p:cNvSpPr/>
          <p:nvPr/>
        </p:nvSpPr>
        <p:spPr>
          <a:xfrm>
            <a:off x="864037" y="1412915"/>
            <a:ext cx="6172200" cy="771525"/>
          </a:xfrm>
          <a:prstGeom prst="rect">
            <a:avLst/>
          </a:prstGeom>
          <a:noFill/>
          <a:ln/>
        </p:spPr>
        <p:txBody>
          <a:bodyPr wrap="none" rtlCol="0" anchor="t"/>
          <a:lstStyle/>
          <a:p>
            <a:pPr indent="0" marL="0">
              <a:lnSpc>
                <a:spcPts val="6075"/>
              </a:lnSpc>
              <a:buNone/>
            </a:pPr>
            <a:r>
              <a:rPr lang="en-US" sz="4860" b="1" dirty="0">
                <a:solidFill>
                  <a:srgbClr val="EDEDE8"/>
                </a:solidFill>
                <a:latin typeface="Tomorrow" pitchFamily="34" charset="0"/>
                <a:ea typeface="Tomorrow" pitchFamily="34" charset="-122"/>
                <a:cs typeface="Tomorrow" pitchFamily="34" charset="-120"/>
              </a:rPr>
              <a:t>Alternativas a MD5</a:t>
            </a:r>
            <a:endParaRPr lang="en-US" sz="4860" dirty="0"/>
          </a:p>
        </p:txBody>
      </p:sp>
      <p:sp>
        <p:nvSpPr>
          <p:cNvPr id="5" name="Text 3"/>
          <p:cNvSpPr/>
          <p:nvPr/>
        </p:nvSpPr>
        <p:spPr>
          <a:xfrm>
            <a:off x="864037" y="2801541"/>
            <a:ext cx="3086100" cy="385763"/>
          </a:xfrm>
          <a:prstGeom prst="rect">
            <a:avLst/>
          </a:prstGeom>
          <a:noFill/>
          <a:ln/>
        </p:spPr>
        <p:txBody>
          <a:bodyPr wrap="none" rtlCol="0" anchor="t"/>
          <a:lstStyle/>
          <a:p>
            <a:pPr indent="0" marL="0">
              <a:lnSpc>
                <a:spcPts val="3038"/>
              </a:lnSpc>
              <a:buNone/>
            </a:pPr>
            <a:r>
              <a:rPr lang="en-US" sz="2430" b="1" dirty="0">
                <a:solidFill>
                  <a:srgbClr val="EDEDE8"/>
                </a:solidFill>
                <a:latin typeface="Tomorrow" pitchFamily="34" charset="0"/>
                <a:ea typeface="Tomorrow" pitchFamily="34" charset="-122"/>
                <a:cs typeface="Tomorrow" pitchFamily="34" charset="-120"/>
              </a:rPr>
              <a:t>SHA-256</a:t>
            </a:r>
            <a:endParaRPr lang="en-US" sz="2430" dirty="0"/>
          </a:p>
        </p:txBody>
      </p:sp>
      <p:sp>
        <p:nvSpPr>
          <p:cNvPr id="6" name="Text 4"/>
          <p:cNvSpPr/>
          <p:nvPr/>
        </p:nvSpPr>
        <p:spPr>
          <a:xfrm>
            <a:off x="864037" y="3434120"/>
            <a:ext cx="3898821" cy="3160395"/>
          </a:xfrm>
          <a:prstGeom prst="rect">
            <a:avLst/>
          </a:prstGeom>
          <a:noFill/>
          <a:ln/>
        </p:spPr>
        <p:txBody>
          <a:bodyPr wrap="square" rtlCol="0" anchor="t"/>
          <a:lstStyle/>
          <a:p>
            <a:pPr indent="0" marL="0">
              <a:lnSpc>
                <a:spcPts val="3110"/>
              </a:lnSpc>
              <a:buNone/>
            </a:pPr>
            <a:r>
              <a:rPr lang="en-US" sz="1944" dirty="0">
                <a:solidFill>
                  <a:srgbClr val="C9C9C0"/>
                </a:solidFill>
                <a:latin typeface="Tomorrow" pitchFamily="34" charset="0"/>
                <a:ea typeface="Tomorrow" pitchFamily="34" charset="-122"/>
                <a:cs typeface="Tomorrow" pitchFamily="34" charset="-120"/>
              </a:rPr>
              <a:t>SHA-256 (Secure Hash Algorithm 256) es un algoritmo de hash más seguro y resistente a las colisiones que MD5. Genera valores hash de 256 bits, lo que lo hace más adecuado para aplicaciones que requieren una mayor seguridad.</a:t>
            </a:r>
            <a:endParaRPr lang="en-US" sz="1944" dirty="0"/>
          </a:p>
        </p:txBody>
      </p:sp>
      <p:sp>
        <p:nvSpPr>
          <p:cNvPr id="7" name="Text 5"/>
          <p:cNvSpPr/>
          <p:nvPr/>
        </p:nvSpPr>
        <p:spPr>
          <a:xfrm>
            <a:off x="5372695" y="2801541"/>
            <a:ext cx="3086100" cy="385763"/>
          </a:xfrm>
          <a:prstGeom prst="rect">
            <a:avLst/>
          </a:prstGeom>
          <a:noFill/>
          <a:ln/>
        </p:spPr>
        <p:txBody>
          <a:bodyPr wrap="none" rtlCol="0" anchor="t"/>
          <a:lstStyle/>
          <a:p>
            <a:pPr indent="0" marL="0">
              <a:lnSpc>
                <a:spcPts val="3038"/>
              </a:lnSpc>
              <a:buNone/>
            </a:pPr>
            <a:r>
              <a:rPr lang="en-US" sz="2430" b="1" dirty="0">
                <a:solidFill>
                  <a:srgbClr val="EDEDE8"/>
                </a:solidFill>
                <a:latin typeface="Tomorrow" pitchFamily="34" charset="0"/>
                <a:ea typeface="Tomorrow" pitchFamily="34" charset="-122"/>
                <a:cs typeface="Tomorrow" pitchFamily="34" charset="-120"/>
              </a:rPr>
              <a:t>SHA-3</a:t>
            </a:r>
            <a:endParaRPr lang="en-US" sz="2430" dirty="0"/>
          </a:p>
        </p:txBody>
      </p:sp>
      <p:sp>
        <p:nvSpPr>
          <p:cNvPr id="8" name="Text 6"/>
          <p:cNvSpPr/>
          <p:nvPr/>
        </p:nvSpPr>
        <p:spPr>
          <a:xfrm>
            <a:off x="5372695" y="3434120"/>
            <a:ext cx="3898821" cy="3160395"/>
          </a:xfrm>
          <a:prstGeom prst="rect">
            <a:avLst/>
          </a:prstGeom>
          <a:noFill/>
          <a:ln/>
        </p:spPr>
        <p:txBody>
          <a:bodyPr wrap="square" rtlCol="0" anchor="t"/>
          <a:lstStyle/>
          <a:p>
            <a:pPr indent="0" marL="0">
              <a:lnSpc>
                <a:spcPts val="3110"/>
              </a:lnSpc>
              <a:buNone/>
            </a:pPr>
            <a:r>
              <a:rPr lang="en-US" sz="1944" dirty="0">
                <a:solidFill>
                  <a:srgbClr val="C9C9C0"/>
                </a:solidFill>
                <a:latin typeface="Tomorrow" pitchFamily="34" charset="0"/>
                <a:ea typeface="Tomorrow" pitchFamily="34" charset="-122"/>
                <a:cs typeface="Tomorrow" pitchFamily="34" charset="-120"/>
              </a:rPr>
              <a:t>SHA-3 es un conjunto de algoritmos de hash más recientes y avanzados que fueron seleccionados por el NIST (Instituto Nacional de Estándares y Tecnología) para reemplazar a MD5 y otros algoritmos más antiguos.</a:t>
            </a:r>
            <a:endParaRPr lang="en-US" sz="1944" dirty="0"/>
          </a:p>
        </p:txBody>
      </p:sp>
      <p:sp>
        <p:nvSpPr>
          <p:cNvPr id="9" name="Text 7"/>
          <p:cNvSpPr/>
          <p:nvPr/>
        </p:nvSpPr>
        <p:spPr>
          <a:xfrm>
            <a:off x="9881354" y="2801541"/>
            <a:ext cx="3086100" cy="385763"/>
          </a:xfrm>
          <a:prstGeom prst="rect">
            <a:avLst/>
          </a:prstGeom>
          <a:noFill/>
          <a:ln/>
        </p:spPr>
        <p:txBody>
          <a:bodyPr wrap="none" rtlCol="0" anchor="t"/>
          <a:lstStyle/>
          <a:p>
            <a:pPr indent="0" marL="0">
              <a:lnSpc>
                <a:spcPts val="3038"/>
              </a:lnSpc>
              <a:buNone/>
            </a:pPr>
            <a:r>
              <a:rPr lang="en-US" sz="2430" b="1" dirty="0">
                <a:solidFill>
                  <a:srgbClr val="EDEDE8"/>
                </a:solidFill>
                <a:latin typeface="Tomorrow" pitchFamily="34" charset="0"/>
                <a:ea typeface="Tomorrow" pitchFamily="34" charset="-122"/>
                <a:cs typeface="Tomorrow" pitchFamily="34" charset="-120"/>
              </a:rPr>
              <a:t>Blake2</a:t>
            </a:r>
            <a:endParaRPr lang="en-US" sz="2430" dirty="0"/>
          </a:p>
        </p:txBody>
      </p:sp>
      <p:sp>
        <p:nvSpPr>
          <p:cNvPr id="10" name="Text 8"/>
          <p:cNvSpPr/>
          <p:nvPr/>
        </p:nvSpPr>
        <p:spPr>
          <a:xfrm>
            <a:off x="9881354" y="3434120"/>
            <a:ext cx="3898821" cy="2370296"/>
          </a:xfrm>
          <a:prstGeom prst="rect">
            <a:avLst/>
          </a:prstGeom>
          <a:noFill/>
          <a:ln/>
        </p:spPr>
        <p:txBody>
          <a:bodyPr wrap="square" rtlCol="0" anchor="t"/>
          <a:lstStyle/>
          <a:p>
            <a:pPr indent="0" marL="0">
              <a:lnSpc>
                <a:spcPts val="3110"/>
              </a:lnSpc>
              <a:buNone/>
            </a:pPr>
            <a:r>
              <a:rPr lang="en-US" sz="1944" dirty="0">
                <a:solidFill>
                  <a:srgbClr val="C9C9C0"/>
                </a:solidFill>
                <a:latin typeface="Tomorrow" pitchFamily="34" charset="0"/>
                <a:ea typeface="Tomorrow" pitchFamily="34" charset="-122"/>
                <a:cs typeface="Tomorrow" pitchFamily="34" charset="-120"/>
              </a:rPr>
              <a:t>Blake2 es un algoritmo de hash eficiente y seguro, diseñado para ser más rápido que SHA-256 sin sacrificar la seguridad. Es una alternativa interesante a MD5 y otros algoritmos más antiguos.</a:t>
            </a:r>
            <a:endParaRPr lang="en-US" sz="1944" dirty="0"/>
          </a:p>
        </p:txBody>
      </p:sp>
      <p:pic>
        <p:nvPicPr>
          <p:cNvPr id="11"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2024-07-07T21:33:27Z</dcterms:created>
  <dcterms:modified xsi:type="dcterms:W3CDTF">2024-07-07T21:33:27Z</dcterms:modified>
</cp:coreProperties>
</file>