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3" r:id="rId1"/>
  </p:sldMasterIdLst>
  <p:notesMasterIdLst>
    <p:notesMasterId r:id="rId7"/>
  </p:notesMasterIdLst>
  <p:handoutMasterIdLst>
    <p:handoutMasterId r:id="rId8"/>
  </p:handoutMasterIdLst>
  <p:sldIdLst>
    <p:sldId id="402" r:id="rId2"/>
    <p:sldId id="407" r:id="rId3"/>
    <p:sldId id="408" r:id="rId4"/>
    <p:sldId id="409" r:id="rId5"/>
    <p:sldId id="410" r:id="rId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86425" autoAdjust="0"/>
  </p:normalViewPr>
  <p:slideViewPr>
    <p:cSldViewPr snapToGrid="0">
      <p:cViewPr varScale="1">
        <p:scale>
          <a:sx n="64" d="100"/>
          <a:sy n="64" d="100"/>
        </p:scale>
        <p:origin x="1080" y="72"/>
      </p:cViewPr>
      <p:guideLst/>
    </p:cSldViewPr>
  </p:slideViewPr>
  <p:outlineViewPr>
    <p:cViewPr>
      <p:scale>
        <a:sx n="33" d="100"/>
        <a:sy n="33" d="100"/>
      </p:scale>
      <p:origin x="0" y="-205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9A72E-52C1-43F6-8B9F-DC1EB913B1B5}" type="datetimeFigureOut">
              <a:rPr lang="es-EC" smtClean="0"/>
              <a:t>24/2/2020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 smtClean="0"/>
              <a:t>Consulta: jcflorescruz@hotmail.es</a:t>
            </a:r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08370-44E3-4A2C-BE4D-024D7F0B4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7340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6F27E-2757-4BD3-A29D-CCCE4A486F47}" type="datetimeFigureOut">
              <a:rPr lang="es-EC" smtClean="0"/>
              <a:t>24/2/2020</a:t>
            </a:fld>
            <a:endParaRPr lang="es-EC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 smtClean="0"/>
              <a:t>Consulta: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68BFD-CCEE-4337-AB8A-CDC4086780B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29345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9348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36787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42108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02110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2389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5D06-3A47-4A70-8DED-C349C28C3BCD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5326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D9B3-2DD2-4BC5-9054-82268AA1A92B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6906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FFE-5E07-4141-B7BD-32B39836ADBA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9759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B00E-2423-4244-B516-9F378C14A38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4910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3DBD-9F93-4F47-AA94-D8B6D49E5F08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7220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BFB3-49F0-435E-83DD-7B740F638FE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4114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A06-A564-422E-8BDE-FC66D6CE852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2472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B44D-15F1-45EA-83BA-18970E721BF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1250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727-4B49-4138-8775-785380A9CF8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6465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24E9-71C3-4EAE-847E-7CA3EFAE2F43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6240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373-CF96-48B6-B16F-FF087D288C93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9264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7D55B-ADC2-4F55-8A38-88A6A857B1A9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6917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4" r:id="rId1"/>
    <p:sldLayoutId id="2147485075" r:id="rId2"/>
    <p:sldLayoutId id="2147485076" r:id="rId3"/>
    <p:sldLayoutId id="2147485077" r:id="rId4"/>
    <p:sldLayoutId id="2147485078" r:id="rId5"/>
    <p:sldLayoutId id="2147485079" r:id="rId6"/>
    <p:sldLayoutId id="2147485080" r:id="rId7"/>
    <p:sldLayoutId id="2147485081" r:id="rId8"/>
    <p:sldLayoutId id="2147485082" r:id="rId9"/>
    <p:sldLayoutId id="2147485083" r:id="rId10"/>
    <p:sldLayoutId id="214748508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lfariasmx@Hot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63053" y="355557"/>
            <a:ext cx="9025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8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48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289154" y="1186555"/>
            <a:ext cx="10064646" cy="4854482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Ejercicio de registros:</a:t>
            </a:r>
          </a:p>
          <a:p>
            <a:pPr marL="514350" indent="-514350">
              <a:buAutoNum type="arabicPeriod"/>
            </a:pPr>
            <a:r>
              <a:rPr lang="es-MX" dirty="0" smtClean="0"/>
              <a:t>Los socios aportan a la empresa $5.000, que se deposita en el banco.</a:t>
            </a:r>
          </a:p>
          <a:p>
            <a:pPr marL="514350" indent="-514350">
              <a:buAutoNum type="arabicPeriod"/>
            </a:pPr>
            <a:r>
              <a:rPr lang="es-MX" dirty="0" smtClean="0"/>
              <a:t>Se compra mercadería $2.000, valor que se adeuda.</a:t>
            </a:r>
          </a:p>
          <a:p>
            <a:pPr marL="514350" indent="-514350">
              <a:buAutoNum type="arabicPeriod"/>
            </a:pPr>
            <a:r>
              <a:rPr lang="es-MX" dirty="0" smtClean="0"/>
              <a:t>Se compra equipo de oficina $4.000 de contado. </a:t>
            </a:r>
          </a:p>
          <a:p>
            <a:pPr marL="514350" indent="-514350">
              <a:buAutoNum type="arabicPeriod"/>
            </a:pPr>
            <a:r>
              <a:rPr lang="es-MX" dirty="0" smtClean="0"/>
              <a:t>La empresa solicita un préstamo $7.000 </a:t>
            </a:r>
          </a:p>
          <a:p>
            <a:pPr marL="514350" indent="-514350">
              <a:buAutoNum type="arabicPeriod"/>
            </a:pPr>
            <a:r>
              <a:rPr lang="es-MX" dirty="0" smtClean="0"/>
              <a:t>Se paga intereses financieros por $50</a:t>
            </a:r>
          </a:p>
          <a:p>
            <a:pPr marL="514350" indent="-514350">
              <a:buAutoNum type="arabicPeriod"/>
            </a:pPr>
            <a:r>
              <a:rPr lang="es-MX" dirty="0" smtClean="0"/>
              <a:t>Cobra intereses por $40</a:t>
            </a: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988267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1745" y="355557"/>
            <a:ext cx="9025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8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48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289154" y="1866992"/>
            <a:ext cx="10064646" cy="4671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 smtClean="0"/>
              <a:t>Ejercicios tomados del Manual de Contabilidad Básica cuyo autor es Mtra. María de Lourdes Farías </a:t>
            </a:r>
            <a:r>
              <a:rPr lang="es-MX" dirty="0" err="1" smtClean="0"/>
              <a:t>Toto</a:t>
            </a:r>
            <a:r>
              <a:rPr lang="es-MX" dirty="0" smtClean="0"/>
              <a:t> </a:t>
            </a:r>
            <a:r>
              <a:rPr lang="es-MX" dirty="0" smtClean="0">
                <a:hlinkClick r:id="rId3"/>
              </a:rPr>
              <a:t>mlfariasmx@Hotmail.com</a:t>
            </a: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ES" dirty="0" smtClean="0"/>
              <a:t>Ejercicio </a:t>
            </a:r>
            <a:r>
              <a:rPr lang="es-ES" dirty="0"/>
              <a:t>1</a:t>
            </a:r>
          </a:p>
          <a:p>
            <a:pPr marL="0" indent="0">
              <a:buNone/>
            </a:pPr>
            <a:r>
              <a:rPr lang="es-ES" dirty="0" smtClean="0"/>
              <a:t>Elabora </a:t>
            </a:r>
            <a:r>
              <a:rPr lang="es-ES" dirty="0"/>
              <a:t>un resumen sobre la clasificación de las cuentas de Balance y del Estado de Resultados considerando los siguientes conceptos:</a:t>
            </a:r>
          </a:p>
          <a:p>
            <a:pPr marL="0" indent="0">
              <a:buNone/>
            </a:pPr>
            <a:r>
              <a:rPr lang="es-ES" dirty="0" smtClean="0"/>
              <a:t>Nombre </a:t>
            </a:r>
            <a:r>
              <a:rPr lang="es-ES" dirty="0"/>
              <a:t>de la cuenta </a:t>
            </a:r>
          </a:p>
          <a:p>
            <a:pPr marL="0" indent="0">
              <a:buNone/>
            </a:pPr>
            <a:r>
              <a:rPr lang="es-ES" dirty="0"/>
              <a:t>Pertenece al rubro de: </a:t>
            </a:r>
          </a:p>
          <a:p>
            <a:pPr marL="0" indent="0">
              <a:buNone/>
            </a:pPr>
            <a:r>
              <a:rPr lang="es-ES" dirty="0"/>
              <a:t>Ser carga por:</a:t>
            </a:r>
          </a:p>
          <a:p>
            <a:pPr marL="0" indent="0">
              <a:buNone/>
            </a:pPr>
            <a:r>
              <a:rPr lang="es-ES" dirty="0"/>
              <a:t>Se abona de:</a:t>
            </a:r>
          </a:p>
          <a:p>
            <a:pPr marL="0" indent="0">
              <a:buNone/>
            </a:pPr>
            <a:r>
              <a:rPr lang="es-ES" dirty="0"/>
              <a:t>Su saldo representa: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1289154" y="1186554"/>
            <a:ext cx="27302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4000" dirty="0" smtClean="0">
                <a:latin typeface="Arial Narrow" panose="020B0606020202030204" pitchFamily="34" charset="0"/>
              </a:rPr>
              <a:t>EJERCICIOS</a:t>
            </a:r>
            <a:endParaRPr lang="es-EC" sz="400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94470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63053" y="355557"/>
            <a:ext cx="9025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8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48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289154" y="1186555"/>
            <a:ext cx="10064646" cy="48544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 smtClean="0"/>
              <a:t>Ejercicio 2</a:t>
            </a:r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propietario de la empresa  “La Bici”, dedicada a la compra- venta de bicicletas, tiene los siguientes </a:t>
            </a:r>
            <a:r>
              <a:rPr lang="es-ES" dirty="0" smtClean="0"/>
              <a:t>saldos: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1. Dinero en Caja, $</a:t>
            </a:r>
            <a:r>
              <a:rPr lang="es-ES" dirty="0" smtClean="0"/>
              <a:t>80.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2. Dinero en cuenta bancaria, $</a:t>
            </a:r>
            <a:r>
              <a:rPr lang="es-ES" dirty="0" smtClean="0"/>
              <a:t>1.840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3. Un local en el que se desarrolla el negocio valorado en $ </a:t>
            </a:r>
            <a:r>
              <a:rPr lang="es-ES" dirty="0" smtClean="0"/>
              <a:t>5.000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4. El vehículo de la empresa se valora en </a:t>
            </a:r>
            <a:r>
              <a:rPr lang="es-ES" dirty="0" smtClean="0"/>
              <a:t>$2.700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5. El banco le ha hecho a la empresa un préstamo de $</a:t>
            </a:r>
            <a:r>
              <a:rPr lang="es-ES" dirty="0" smtClean="0"/>
              <a:t>3.500, </a:t>
            </a:r>
            <a:r>
              <a:rPr lang="es-ES" dirty="0"/>
              <a:t>a devolver en </a:t>
            </a:r>
            <a:r>
              <a:rPr lang="es-ES" dirty="0" smtClean="0"/>
              <a:t>36meses.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6. Debe a un proveedor $</a:t>
            </a:r>
            <a:r>
              <a:rPr lang="es-ES" dirty="0" smtClean="0"/>
              <a:t>1.500 </a:t>
            </a:r>
            <a:r>
              <a:rPr lang="es-ES" dirty="0"/>
              <a:t>por la compra de bicicletas.</a:t>
            </a:r>
          </a:p>
          <a:p>
            <a:pPr marL="0" indent="0">
              <a:buNone/>
            </a:pPr>
            <a:r>
              <a:rPr lang="es-ES" dirty="0"/>
              <a:t>7. Debe a otro proveedor $</a:t>
            </a:r>
            <a:r>
              <a:rPr lang="es-ES" dirty="0" smtClean="0"/>
              <a:t>1.200 </a:t>
            </a:r>
            <a:r>
              <a:rPr lang="es-ES" dirty="0"/>
              <a:t>por la compra de </a:t>
            </a:r>
            <a:r>
              <a:rPr lang="es-ES" dirty="0" smtClean="0"/>
              <a:t>llantas.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8. Deudas de clientes por la venta de bicicletas: $</a:t>
            </a:r>
            <a:r>
              <a:rPr lang="es-ES" dirty="0" smtClean="0"/>
              <a:t>500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 </a:t>
            </a:r>
            <a:r>
              <a:rPr lang="es-ES" dirty="0" smtClean="0"/>
              <a:t>Se Pide: </a:t>
            </a:r>
            <a:r>
              <a:rPr lang="es-ES" dirty="0"/>
              <a:t>Hallar el valor del Activo, Pasivo y  </a:t>
            </a:r>
            <a:r>
              <a:rPr lang="es-ES" dirty="0" smtClean="0"/>
              <a:t>Patrimonio</a:t>
            </a:r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64304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63053" y="355557"/>
            <a:ext cx="9025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8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48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289154" y="1186555"/>
            <a:ext cx="10064646" cy="48544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 smtClean="0"/>
              <a:t>Ejercicio </a:t>
            </a:r>
            <a:r>
              <a:rPr lang="es-ES" dirty="0"/>
              <a:t>3</a:t>
            </a:r>
          </a:p>
          <a:p>
            <a:pPr marL="0" indent="0">
              <a:buNone/>
            </a:pPr>
            <a:r>
              <a:rPr lang="es-ES" dirty="0"/>
              <a:t>La sociedad “La Canasta”, dedicada a la compra-venta de mercancías, posee los siguientes saldos en sus cuentas:</a:t>
            </a:r>
          </a:p>
          <a:p>
            <a:pPr marL="0" indent="0">
              <a:buNone/>
            </a:pPr>
            <a:r>
              <a:rPr lang="es-ES" dirty="0"/>
              <a:t>1. Dinero en caja, $100</a:t>
            </a:r>
          </a:p>
          <a:p>
            <a:pPr marL="0" indent="0">
              <a:buNone/>
            </a:pPr>
            <a:r>
              <a:rPr lang="es-ES" dirty="0"/>
              <a:t>2. Dinero en bancos, $650.</a:t>
            </a:r>
          </a:p>
          <a:p>
            <a:pPr marL="0" indent="0">
              <a:buNone/>
            </a:pPr>
            <a:r>
              <a:rPr lang="es-ES" dirty="0"/>
              <a:t>3. Vehículos, $23.000</a:t>
            </a:r>
          </a:p>
          <a:p>
            <a:pPr marL="0" indent="0">
              <a:buNone/>
            </a:pPr>
            <a:r>
              <a:rPr lang="es-ES" dirty="0"/>
              <a:t>4. Terrenos, $24.000</a:t>
            </a:r>
          </a:p>
          <a:p>
            <a:pPr marL="0" indent="0">
              <a:buNone/>
            </a:pPr>
            <a:r>
              <a:rPr lang="es-ES" dirty="0"/>
              <a:t>5. Edificios, $76.000</a:t>
            </a:r>
          </a:p>
          <a:p>
            <a:pPr marL="0" indent="0">
              <a:buNone/>
            </a:pPr>
            <a:r>
              <a:rPr lang="es-ES" dirty="0"/>
              <a:t>6. Debe a los acreedores, $9.700.</a:t>
            </a:r>
          </a:p>
          <a:p>
            <a:pPr marL="0" indent="0">
              <a:buNone/>
            </a:pPr>
            <a:r>
              <a:rPr lang="es-ES" dirty="0"/>
              <a:t>7. Debe a los </a:t>
            </a:r>
            <a:r>
              <a:rPr lang="es-ES" dirty="0" smtClean="0"/>
              <a:t>proveedores, </a:t>
            </a:r>
            <a:r>
              <a:rPr lang="es-ES" dirty="0"/>
              <a:t>$2.700</a:t>
            </a:r>
          </a:p>
          <a:p>
            <a:pPr marL="0" indent="0">
              <a:buNone/>
            </a:pPr>
            <a:r>
              <a:rPr lang="es-ES" dirty="0"/>
              <a:t>8. Derechos de cobros sobre clientes, $3.200</a:t>
            </a:r>
          </a:p>
          <a:p>
            <a:pPr marL="0" indent="0">
              <a:buNone/>
            </a:pPr>
            <a:r>
              <a:rPr lang="es-ES" dirty="0"/>
              <a:t> </a:t>
            </a:r>
            <a:r>
              <a:rPr lang="es-ES" dirty="0" smtClean="0"/>
              <a:t>SE </a:t>
            </a:r>
            <a:r>
              <a:rPr lang="es-ES" dirty="0"/>
              <a:t>PIDE:</a:t>
            </a:r>
          </a:p>
          <a:p>
            <a:pPr marL="0" indent="0">
              <a:buNone/>
            </a:pPr>
            <a:r>
              <a:rPr lang="es-ES" dirty="0"/>
              <a:t>Organizar el Patrimonio de la empresa. Hallar el valor del Activo, Pasivo y </a:t>
            </a:r>
            <a:r>
              <a:rPr lang="es-ES" dirty="0" smtClean="0"/>
              <a:t>Capital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40165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63053" y="355557"/>
            <a:ext cx="9025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8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48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063052" y="1174765"/>
            <a:ext cx="10290747" cy="5364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600" dirty="0" smtClean="0">
                <a:latin typeface="Arial Narrow" panose="020B0606020202030204" pitchFamily="34" charset="0"/>
              </a:rPr>
              <a:t>Ejercicio 4. Realice el proceso contable.</a:t>
            </a:r>
          </a:p>
          <a:p>
            <a:pPr marL="0" indent="0">
              <a:buNone/>
            </a:pPr>
            <a:r>
              <a:rPr lang="es-ES" sz="1600" dirty="0" smtClean="0">
                <a:latin typeface="Arial Narrow" panose="020B0606020202030204" pitchFamily="34" charset="0"/>
              </a:rPr>
              <a:t>La </a:t>
            </a:r>
            <a:r>
              <a:rPr lang="es-ES" sz="1600" dirty="0">
                <a:latin typeface="Arial Narrow" panose="020B0606020202030204" pitchFamily="34" charset="0"/>
              </a:rPr>
              <a:t>Compañía ABC inicia operaciones el 1 de enero de 2013 con los siguientes saldos:</a:t>
            </a:r>
          </a:p>
          <a:p>
            <a:pPr marL="0" indent="0">
              <a:buNone/>
            </a:pPr>
            <a:r>
              <a:rPr lang="es-ES" sz="1600" dirty="0">
                <a:latin typeface="Arial Narrow" panose="020B0606020202030204" pitchFamily="34" charset="0"/>
              </a:rPr>
              <a:t>Bancos $ 800 000, </a:t>
            </a:r>
            <a:r>
              <a:rPr lang="es-ES" sz="1600" dirty="0" smtClean="0">
                <a:latin typeface="Arial Narrow" panose="020B0606020202030204" pitchFamily="34" charset="0"/>
              </a:rPr>
              <a:t>Almacén </a:t>
            </a:r>
            <a:r>
              <a:rPr lang="es-ES" sz="1600" dirty="0">
                <a:latin typeface="Arial Narrow" panose="020B0606020202030204" pitchFamily="34" charset="0"/>
              </a:rPr>
              <a:t>$ 200 000, mobiliario y </a:t>
            </a:r>
            <a:r>
              <a:rPr lang="es-ES" sz="1600" dirty="0" smtClean="0">
                <a:latin typeface="Arial Narrow" panose="020B0606020202030204" pitchFamily="34" charset="0"/>
              </a:rPr>
              <a:t>Equipo de </a:t>
            </a:r>
            <a:r>
              <a:rPr lang="es-ES" sz="1600" dirty="0">
                <a:latin typeface="Arial Narrow" panose="020B0606020202030204" pitchFamily="34" charset="0"/>
              </a:rPr>
              <a:t>oficina 120 000</a:t>
            </a:r>
          </a:p>
          <a:p>
            <a:pPr marL="0" indent="0">
              <a:buNone/>
            </a:pPr>
            <a:r>
              <a:rPr lang="es-ES" sz="1600" dirty="0" smtClean="0">
                <a:latin typeface="Arial Narrow" panose="020B0606020202030204" pitchFamily="34" charset="0"/>
              </a:rPr>
              <a:t>Durante </a:t>
            </a:r>
            <a:r>
              <a:rPr lang="es-ES" sz="1600" dirty="0">
                <a:latin typeface="Arial Narrow" panose="020B0606020202030204" pitchFamily="34" charset="0"/>
              </a:rPr>
              <a:t>el año realiza las siguientes operaciones:</a:t>
            </a:r>
          </a:p>
          <a:p>
            <a:pPr marL="0" indent="0">
              <a:buNone/>
            </a:pPr>
            <a:r>
              <a:rPr lang="es-ES" sz="1600" dirty="0">
                <a:latin typeface="Arial Narrow" panose="020B0606020202030204" pitchFamily="34" charset="0"/>
              </a:rPr>
              <a:t>1.  Se compraron $ 90 000 de mercancías y se quedaron a deber</a:t>
            </a:r>
          </a:p>
          <a:p>
            <a:pPr marL="0" indent="0">
              <a:buNone/>
            </a:pPr>
            <a:r>
              <a:rPr lang="es-ES" sz="1600" dirty="0">
                <a:latin typeface="Arial Narrow" panose="020B0606020202030204" pitchFamily="34" charset="0"/>
              </a:rPr>
              <a:t>2.  Se vendieron  $70 000 de mercancías 50% de contado y 50% a crédito</a:t>
            </a:r>
          </a:p>
          <a:p>
            <a:pPr marL="0" indent="0">
              <a:buNone/>
            </a:pPr>
            <a:r>
              <a:rPr lang="es-ES" sz="1600" dirty="0">
                <a:latin typeface="Arial Narrow" panose="020B0606020202030204" pitchFamily="34" charset="0"/>
              </a:rPr>
              <a:t>3.  </a:t>
            </a:r>
            <a:r>
              <a:rPr lang="es-ES" sz="1600" dirty="0" smtClean="0">
                <a:latin typeface="Arial Narrow" panose="020B0606020202030204" pitchFamily="34" charset="0"/>
              </a:rPr>
              <a:t>Con </a:t>
            </a:r>
            <a:r>
              <a:rPr lang="es-ES" sz="1600" dirty="0">
                <a:latin typeface="Arial Narrow" panose="020B0606020202030204" pitchFamily="34" charset="0"/>
              </a:rPr>
              <a:t>un costo de $ 48 000</a:t>
            </a:r>
          </a:p>
          <a:p>
            <a:pPr marL="0" indent="0">
              <a:buNone/>
            </a:pPr>
            <a:r>
              <a:rPr lang="es-ES" sz="1600" dirty="0">
                <a:latin typeface="Arial Narrow" panose="020B0606020202030204" pitchFamily="34" charset="0"/>
              </a:rPr>
              <a:t>4.  </a:t>
            </a:r>
            <a:r>
              <a:rPr lang="es-ES" sz="1600" dirty="0" smtClean="0">
                <a:latin typeface="Arial Narrow" panose="020B0606020202030204" pitchFamily="34" charset="0"/>
              </a:rPr>
              <a:t>Se </a:t>
            </a:r>
            <a:r>
              <a:rPr lang="es-ES" sz="1600" dirty="0">
                <a:latin typeface="Arial Narrow" panose="020B0606020202030204" pitchFamily="34" charset="0"/>
              </a:rPr>
              <a:t>pagaron $ 50 000 al proveedor, se entrega un equipo de oficina con valor de $ 20 000 que nos reciben en $ 18 000 y el resto se paga en efectivo</a:t>
            </a:r>
          </a:p>
          <a:p>
            <a:pPr marL="0" indent="0">
              <a:buNone/>
            </a:pPr>
            <a:r>
              <a:rPr lang="es-ES" sz="1600" dirty="0">
                <a:latin typeface="Arial Narrow" panose="020B0606020202030204" pitchFamily="34" charset="0"/>
              </a:rPr>
              <a:t>5.  Le prestamos a un empleado $ 5 000</a:t>
            </a:r>
          </a:p>
          <a:p>
            <a:pPr marL="0" indent="0">
              <a:buNone/>
            </a:pPr>
            <a:r>
              <a:rPr lang="es-ES" sz="1600" dirty="0">
                <a:latin typeface="Arial Narrow" panose="020B0606020202030204" pitchFamily="34" charset="0"/>
              </a:rPr>
              <a:t>6.  Se compró equipo de cómputo por $ 12 000 a crédito</a:t>
            </a:r>
          </a:p>
          <a:p>
            <a:pPr marL="0" indent="0">
              <a:buNone/>
            </a:pPr>
            <a:r>
              <a:rPr lang="es-ES" sz="1600" dirty="0">
                <a:latin typeface="Arial Narrow" panose="020B0606020202030204" pitchFamily="34" charset="0"/>
              </a:rPr>
              <a:t>7.  Se contrata un nuevo local  por 12 meses a razón de $ 2 000 mensuales que se pagan con cheque</a:t>
            </a:r>
          </a:p>
          <a:p>
            <a:pPr marL="0" indent="0">
              <a:buNone/>
            </a:pPr>
            <a:r>
              <a:rPr lang="es-ES" sz="1600" dirty="0" smtClean="0">
                <a:latin typeface="Arial Narrow" panose="020B0606020202030204" pitchFamily="34" charset="0"/>
              </a:rPr>
              <a:t>8. Paga </a:t>
            </a:r>
            <a:r>
              <a:rPr lang="es-ES" sz="1600" dirty="0">
                <a:latin typeface="Arial Narrow" panose="020B0606020202030204" pitchFamily="34" charset="0"/>
              </a:rPr>
              <a:t>la nómina por $ 30 000, retiene $ 3 000 de Impuestos y $ 2 000 del préstamo al empleado. Por la diferencia paga con cheque</a:t>
            </a:r>
          </a:p>
          <a:p>
            <a:pPr marL="0" indent="0">
              <a:buNone/>
            </a:pPr>
            <a:r>
              <a:rPr lang="es-ES" sz="1600" dirty="0">
                <a:latin typeface="Arial Narrow" panose="020B0606020202030204" pitchFamily="34" charset="0"/>
              </a:rPr>
              <a:t>9.  Se compra a un inventor una patente por la que se paga $ 10 000, con una vida útil de 5 años.</a:t>
            </a:r>
          </a:p>
          <a:p>
            <a:pPr marL="0" indent="0">
              <a:buNone/>
            </a:pPr>
            <a:r>
              <a:rPr lang="es-ES" sz="1600" dirty="0">
                <a:latin typeface="Arial Narrow" panose="020B0606020202030204" pitchFamily="34" charset="0"/>
              </a:rPr>
              <a:t>10. Se obtiene un préstamo por $ 500 000 a seis meses por el cual paga intereses anticipados de $ 50 000 el banco le deposita la </a:t>
            </a:r>
            <a:r>
              <a:rPr lang="es-ES" sz="1600" dirty="0" smtClean="0">
                <a:latin typeface="Arial Narrow" panose="020B0606020202030204" pitchFamily="34" charset="0"/>
              </a:rPr>
              <a:t>diferencia </a:t>
            </a:r>
            <a:endParaRPr lang="es-ES" sz="1600" dirty="0">
              <a:latin typeface="Arial Narrow" panose="020B0606020202030204" pitchFamily="34" charset="0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48195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2392</TotalTime>
  <Words>653</Words>
  <Application>Microsoft Office PowerPoint</Application>
  <PresentationFormat>Panorámica</PresentationFormat>
  <Paragraphs>74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Flores Cruz</dc:creator>
  <cp:lastModifiedBy>JUAN CARLOS FLORES CRUZ</cp:lastModifiedBy>
  <cp:revision>197</cp:revision>
  <dcterms:created xsi:type="dcterms:W3CDTF">2020-02-07T16:41:05Z</dcterms:created>
  <dcterms:modified xsi:type="dcterms:W3CDTF">2020-02-24T11:33:54Z</dcterms:modified>
</cp:coreProperties>
</file>