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5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3DE706-3221-4120-9294-390D963A011D}" type="doc">
      <dgm:prSet loTypeId="urn:microsoft.com/office/officeart/2005/8/layout/cycle7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FE1901-D726-4E77-8439-E24CF1803114}">
      <dgm:prSet phldrT="[Texto]"/>
      <dgm:spPr/>
      <dgm:t>
        <a:bodyPr/>
        <a:lstStyle/>
        <a:p>
          <a:r>
            <a:rPr lang="es-EC" dirty="0" smtClean="0"/>
            <a:t>Destino</a:t>
          </a:r>
          <a:endParaRPr lang="en-US" dirty="0"/>
        </a:p>
      </dgm:t>
    </dgm:pt>
    <dgm:pt modelId="{1109117B-1FED-4DB6-99D4-BD52FFC440E1}" type="parTrans" cxnId="{A99B2718-3099-4B51-B7C8-8F0BBDE62705}">
      <dgm:prSet/>
      <dgm:spPr/>
      <dgm:t>
        <a:bodyPr/>
        <a:lstStyle/>
        <a:p>
          <a:endParaRPr lang="en-US"/>
        </a:p>
      </dgm:t>
    </dgm:pt>
    <dgm:pt modelId="{6B9A3809-00B3-487B-9CDC-1883361F948B}" type="sibTrans" cxnId="{A99B2718-3099-4B51-B7C8-8F0BBDE62705}">
      <dgm:prSet/>
      <dgm:spPr/>
      <dgm:t>
        <a:bodyPr/>
        <a:lstStyle/>
        <a:p>
          <a:endParaRPr lang="en-US"/>
        </a:p>
      </dgm:t>
    </dgm:pt>
    <dgm:pt modelId="{46E92022-5211-4829-BC06-68BA2E28AED6}">
      <dgm:prSet phldrT="[Texto]"/>
      <dgm:spPr/>
      <dgm:t>
        <a:bodyPr/>
        <a:lstStyle/>
        <a:p>
          <a:r>
            <a:rPr lang="es-EC" dirty="0" smtClean="0"/>
            <a:t>Turismo</a:t>
          </a:r>
          <a:endParaRPr lang="en-US" dirty="0"/>
        </a:p>
      </dgm:t>
    </dgm:pt>
    <dgm:pt modelId="{C18542A6-6DCA-492A-899E-848E409C24A7}" type="parTrans" cxnId="{66F90461-469A-42E6-8DD1-1995AA2F8A47}">
      <dgm:prSet/>
      <dgm:spPr/>
      <dgm:t>
        <a:bodyPr/>
        <a:lstStyle/>
        <a:p>
          <a:endParaRPr lang="en-US"/>
        </a:p>
      </dgm:t>
    </dgm:pt>
    <dgm:pt modelId="{FABA20DA-5DB4-44DE-BB29-7760149733ED}" type="sibTrans" cxnId="{66F90461-469A-42E6-8DD1-1995AA2F8A47}">
      <dgm:prSet/>
      <dgm:spPr/>
      <dgm:t>
        <a:bodyPr/>
        <a:lstStyle/>
        <a:p>
          <a:endParaRPr lang="en-US"/>
        </a:p>
      </dgm:t>
    </dgm:pt>
    <dgm:pt modelId="{8A03C959-4941-446D-9CBF-93927341894C}">
      <dgm:prSet phldrT="[Texto]"/>
      <dgm:spPr/>
      <dgm:t>
        <a:bodyPr/>
        <a:lstStyle/>
        <a:p>
          <a:r>
            <a:rPr lang="es-EC" dirty="0" smtClean="0"/>
            <a:t>Gestión</a:t>
          </a:r>
          <a:endParaRPr lang="en-US" dirty="0"/>
        </a:p>
      </dgm:t>
    </dgm:pt>
    <dgm:pt modelId="{27A8F884-01F7-4C8F-9E5C-F61D929054F2}" type="parTrans" cxnId="{CCD62816-5B8C-4C8B-8F14-A362A92910CC}">
      <dgm:prSet/>
      <dgm:spPr/>
      <dgm:t>
        <a:bodyPr/>
        <a:lstStyle/>
        <a:p>
          <a:endParaRPr lang="en-US"/>
        </a:p>
      </dgm:t>
    </dgm:pt>
    <dgm:pt modelId="{F01B8F65-1541-4E05-B946-6DCA314D1E52}" type="sibTrans" cxnId="{CCD62816-5B8C-4C8B-8F14-A362A92910CC}">
      <dgm:prSet/>
      <dgm:spPr/>
      <dgm:t>
        <a:bodyPr/>
        <a:lstStyle/>
        <a:p>
          <a:endParaRPr lang="en-US"/>
        </a:p>
      </dgm:t>
    </dgm:pt>
    <dgm:pt modelId="{9CA16F20-973D-43BC-9684-60907BE34B9B}" type="pres">
      <dgm:prSet presAssocID="{0C3DE706-3221-4120-9294-390D963A01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2E6394-8718-4416-A353-5923CE2BFACD}" type="pres">
      <dgm:prSet presAssocID="{0EFE1901-D726-4E77-8439-E24CF180311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BB403-F99B-40E0-8957-8CE23DF5514E}" type="pres">
      <dgm:prSet presAssocID="{6B9A3809-00B3-487B-9CDC-1883361F948B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33C26AB-3C6D-4E9E-AA3B-BD24F6F946A0}" type="pres">
      <dgm:prSet presAssocID="{6B9A3809-00B3-487B-9CDC-1883361F948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DA8664D-B6F1-4FAD-9AC8-84350B43E357}" type="pres">
      <dgm:prSet presAssocID="{46E92022-5211-4829-BC06-68BA2E28AED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ABFBB-7CC0-4932-9AA4-3FA4A3C45045}" type="pres">
      <dgm:prSet presAssocID="{FABA20DA-5DB4-44DE-BB29-7760149733E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4D4D3F3-3340-4F0A-B260-9AB9ADF5AB75}" type="pres">
      <dgm:prSet presAssocID="{FABA20DA-5DB4-44DE-BB29-7760149733E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E1D2BFE2-BF36-4526-8892-D07550F8DB97}" type="pres">
      <dgm:prSet presAssocID="{8A03C959-4941-446D-9CBF-9392734189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D96F9-AC28-4D6F-8FB0-9603A83D9BB2}" type="pres">
      <dgm:prSet presAssocID="{F01B8F65-1541-4E05-B946-6DCA314D1E5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EBCD9FC-8149-40B2-AA91-3213E2438E1B}" type="pres">
      <dgm:prSet presAssocID="{F01B8F65-1541-4E05-B946-6DCA314D1E5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C291E1B-471D-47F6-AC7E-C8A3593AA223}" type="presOf" srcId="{F01B8F65-1541-4E05-B946-6DCA314D1E52}" destId="{048D96F9-AC28-4D6F-8FB0-9603A83D9BB2}" srcOrd="0" destOrd="0" presId="urn:microsoft.com/office/officeart/2005/8/layout/cycle7"/>
    <dgm:cxn modelId="{8C21CA68-28CA-492B-8E0B-1D7DE4FFDC38}" type="presOf" srcId="{0C3DE706-3221-4120-9294-390D963A011D}" destId="{9CA16F20-973D-43BC-9684-60907BE34B9B}" srcOrd="0" destOrd="0" presId="urn:microsoft.com/office/officeart/2005/8/layout/cycle7"/>
    <dgm:cxn modelId="{CFB9DE74-CB17-428B-A7B0-FD4F88CA969E}" type="presOf" srcId="{6B9A3809-00B3-487B-9CDC-1883361F948B}" destId="{5ACBB403-F99B-40E0-8957-8CE23DF5514E}" srcOrd="0" destOrd="0" presId="urn:microsoft.com/office/officeart/2005/8/layout/cycle7"/>
    <dgm:cxn modelId="{739C9329-35C8-457B-BF55-EDB1EE24EE4B}" type="presOf" srcId="{F01B8F65-1541-4E05-B946-6DCA314D1E52}" destId="{5EBCD9FC-8149-40B2-AA91-3213E2438E1B}" srcOrd="1" destOrd="0" presId="urn:microsoft.com/office/officeart/2005/8/layout/cycle7"/>
    <dgm:cxn modelId="{66F90461-469A-42E6-8DD1-1995AA2F8A47}" srcId="{0C3DE706-3221-4120-9294-390D963A011D}" destId="{46E92022-5211-4829-BC06-68BA2E28AED6}" srcOrd="1" destOrd="0" parTransId="{C18542A6-6DCA-492A-899E-848E409C24A7}" sibTransId="{FABA20DA-5DB4-44DE-BB29-7760149733ED}"/>
    <dgm:cxn modelId="{C1780B44-9859-4AD2-AA7D-0C77FD5F7AB6}" type="presOf" srcId="{46E92022-5211-4829-BC06-68BA2E28AED6}" destId="{DDA8664D-B6F1-4FAD-9AC8-84350B43E357}" srcOrd="0" destOrd="0" presId="urn:microsoft.com/office/officeart/2005/8/layout/cycle7"/>
    <dgm:cxn modelId="{D37A48F1-421A-4DA4-AFC1-34CE5C027D9C}" type="presOf" srcId="{0EFE1901-D726-4E77-8439-E24CF1803114}" destId="{BD2E6394-8718-4416-A353-5923CE2BFACD}" srcOrd="0" destOrd="0" presId="urn:microsoft.com/office/officeart/2005/8/layout/cycle7"/>
    <dgm:cxn modelId="{61C04AAD-299B-4A8E-A2F8-63AB4191601C}" type="presOf" srcId="{6B9A3809-00B3-487B-9CDC-1883361F948B}" destId="{833C26AB-3C6D-4E9E-AA3B-BD24F6F946A0}" srcOrd="1" destOrd="0" presId="urn:microsoft.com/office/officeart/2005/8/layout/cycle7"/>
    <dgm:cxn modelId="{D067C21F-61A9-4E9C-9AFE-AB7AD5F5E8FC}" type="presOf" srcId="{FABA20DA-5DB4-44DE-BB29-7760149733ED}" destId="{64D4D3F3-3340-4F0A-B260-9AB9ADF5AB75}" srcOrd="1" destOrd="0" presId="urn:microsoft.com/office/officeart/2005/8/layout/cycle7"/>
    <dgm:cxn modelId="{CCD62816-5B8C-4C8B-8F14-A362A92910CC}" srcId="{0C3DE706-3221-4120-9294-390D963A011D}" destId="{8A03C959-4941-446D-9CBF-93927341894C}" srcOrd="2" destOrd="0" parTransId="{27A8F884-01F7-4C8F-9E5C-F61D929054F2}" sibTransId="{F01B8F65-1541-4E05-B946-6DCA314D1E52}"/>
    <dgm:cxn modelId="{A99B2718-3099-4B51-B7C8-8F0BBDE62705}" srcId="{0C3DE706-3221-4120-9294-390D963A011D}" destId="{0EFE1901-D726-4E77-8439-E24CF1803114}" srcOrd="0" destOrd="0" parTransId="{1109117B-1FED-4DB6-99D4-BD52FFC440E1}" sibTransId="{6B9A3809-00B3-487B-9CDC-1883361F948B}"/>
    <dgm:cxn modelId="{FC80A1E4-9D7B-4C07-956B-3530075C380D}" type="presOf" srcId="{FABA20DA-5DB4-44DE-BB29-7760149733ED}" destId="{BF5ABFBB-7CC0-4932-9AA4-3FA4A3C45045}" srcOrd="0" destOrd="0" presId="urn:microsoft.com/office/officeart/2005/8/layout/cycle7"/>
    <dgm:cxn modelId="{9C89667D-FC4E-4F60-8BCA-82E94C3B93A6}" type="presOf" srcId="{8A03C959-4941-446D-9CBF-93927341894C}" destId="{E1D2BFE2-BF36-4526-8892-D07550F8DB97}" srcOrd="0" destOrd="0" presId="urn:microsoft.com/office/officeart/2005/8/layout/cycle7"/>
    <dgm:cxn modelId="{12040035-3FD5-4E4F-B508-BBEE1865A3BC}" type="presParOf" srcId="{9CA16F20-973D-43BC-9684-60907BE34B9B}" destId="{BD2E6394-8718-4416-A353-5923CE2BFACD}" srcOrd="0" destOrd="0" presId="urn:microsoft.com/office/officeart/2005/8/layout/cycle7"/>
    <dgm:cxn modelId="{EBF46FF9-59FA-4445-9E6A-960353C15753}" type="presParOf" srcId="{9CA16F20-973D-43BC-9684-60907BE34B9B}" destId="{5ACBB403-F99B-40E0-8957-8CE23DF5514E}" srcOrd="1" destOrd="0" presId="urn:microsoft.com/office/officeart/2005/8/layout/cycle7"/>
    <dgm:cxn modelId="{F367D58F-FB98-41A1-A39F-05EBEE387618}" type="presParOf" srcId="{5ACBB403-F99B-40E0-8957-8CE23DF5514E}" destId="{833C26AB-3C6D-4E9E-AA3B-BD24F6F946A0}" srcOrd="0" destOrd="0" presId="urn:microsoft.com/office/officeart/2005/8/layout/cycle7"/>
    <dgm:cxn modelId="{E9750397-532A-4CF8-85E4-FBFFC598661F}" type="presParOf" srcId="{9CA16F20-973D-43BC-9684-60907BE34B9B}" destId="{DDA8664D-B6F1-4FAD-9AC8-84350B43E357}" srcOrd="2" destOrd="0" presId="urn:microsoft.com/office/officeart/2005/8/layout/cycle7"/>
    <dgm:cxn modelId="{CB6C4660-0CCF-45BF-90E2-73AE3CD59538}" type="presParOf" srcId="{9CA16F20-973D-43BC-9684-60907BE34B9B}" destId="{BF5ABFBB-7CC0-4932-9AA4-3FA4A3C45045}" srcOrd="3" destOrd="0" presId="urn:microsoft.com/office/officeart/2005/8/layout/cycle7"/>
    <dgm:cxn modelId="{19DE9FA6-0CDD-4261-B838-9D3006088FBB}" type="presParOf" srcId="{BF5ABFBB-7CC0-4932-9AA4-3FA4A3C45045}" destId="{64D4D3F3-3340-4F0A-B260-9AB9ADF5AB75}" srcOrd="0" destOrd="0" presId="urn:microsoft.com/office/officeart/2005/8/layout/cycle7"/>
    <dgm:cxn modelId="{E4075BC8-3319-4969-AE1D-EE31AB90182C}" type="presParOf" srcId="{9CA16F20-973D-43BC-9684-60907BE34B9B}" destId="{E1D2BFE2-BF36-4526-8892-D07550F8DB97}" srcOrd="4" destOrd="0" presId="urn:microsoft.com/office/officeart/2005/8/layout/cycle7"/>
    <dgm:cxn modelId="{9D2896ED-85D4-4789-89A4-E4C723429909}" type="presParOf" srcId="{9CA16F20-973D-43BC-9684-60907BE34B9B}" destId="{048D96F9-AC28-4D6F-8FB0-9603A83D9BB2}" srcOrd="5" destOrd="0" presId="urn:microsoft.com/office/officeart/2005/8/layout/cycle7"/>
    <dgm:cxn modelId="{9CF60093-13A9-4707-9DC1-E43F61529FD3}" type="presParOf" srcId="{048D96F9-AC28-4D6F-8FB0-9603A83D9BB2}" destId="{5EBCD9FC-8149-40B2-AA91-3213E2438E1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E6394-8718-4416-A353-5923CE2BFACD}">
      <dsp:nvSpPr>
        <dsp:cNvPr id="0" name=""/>
        <dsp:cNvSpPr/>
      </dsp:nvSpPr>
      <dsp:spPr>
        <a:xfrm>
          <a:off x="3319692" y="1448"/>
          <a:ext cx="2218895" cy="11094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900" kern="1200" dirty="0" smtClean="0"/>
            <a:t>Destino</a:t>
          </a:r>
          <a:endParaRPr lang="en-US" sz="3900" kern="1200" dirty="0"/>
        </a:p>
      </dsp:txBody>
      <dsp:txXfrm>
        <a:off x="3352187" y="33943"/>
        <a:ext cx="2153905" cy="1044457"/>
      </dsp:txXfrm>
    </dsp:sp>
    <dsp:sp modelId="{5ACBB403-F99B-40E0-8957-8CE23DF5514E}">
      <dsp:nvSpPr>
        <dsp:cNvPr id="0" name=""/>
        <dsp:cNvSpPr/>
      </dsp:nvSpPr>
      <dsp:spPr>
        <a:xfrm rot="3600000">
          <a:off x="4766956" y="1948986"/>
          <a:ext cx="1156839" cy="38830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883448" y="2026647"/>
        <a:ext cx="923855" cy="232984"/>
      </dsp:txXfrm>
    </dsp:sp>
    <dsp:sp modelId="{DDA8664D-B6F1-4FAD-9AC8-84350B43E357}">
      <dsp:nvSpPr>
        <dsp:cNvPr id="0" name=""/>
        <dsp:cNvSpPr/>
      </dsp:nvSpPr>
      <dsp:spPr>
        <a:xfrm>
          <a:off x="5152164" y="3175383"/>
          <a:ext cx="2218895" cy="1109447"/>
        </a:xfrm>
        <a:prstGeom prst="roundRect">
          <a:avLst>
            <a:gd name="adj" fmla="val 10000"/>
          </a:avLst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900" kern="1200" dirty="0" smtClean="0"/>
            <a:t>Turismo</a:t>
          </a:r>
          <a:endParaRPr lang="en-US" sz="3900" kern="1200" dirty="0"/>
        </a:p>
      </dsp:txBody>
      <dsp:txXfrm>
        <a:off x="5184659" y="3207878"/>
        <a:ext cx="2153905" cy="1044457"/>
      </dsp:txXfrm>
    </dsp:sp>
    <dsp:sp modelId="{BF5ABFBB-7CC0-4932-9AA4-3FA4A3C45045}">
      <dsp:nvSpPr>
        <dsp:cNvPr id="0" name=""/>
        <dsp:cNvSpPr/>
      </dsp:nvSpPr>
      <dsp:spPr>
        <a:xfrm rot="10800000">
          <a:off x="3850720" y="3535954"/>
          <a:ext cx="1156839" cy="38830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967212" y="3613615"/>
        <a:ext cx="923855" cy="232984"/>
      </dsp:txXfrm>
    </dsp:sp>
    <dsp:sp modelId="{E1D2BFE2-BF36-4526-8892-D07550F8DB97}">
      <dsp:nvSpPr>
        <dsp:cNvPr id="0" name=""/>
        <dsp:cNvSpPr/>
      </dsp:nvSpPr>
      <dsp:spPr>
        <a:xfrm>
          <a:off x="1487220" y="3175383"/>
          <a:ext cx="2218895" cy="1109447"/>
        </a:xfrm>
        <a:prstGeom prst="roundRect">
          <a:avLst>
            <a:gd name="adj" fmla="val 10000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900" kern="1200" dirty="0" smtClean="0"/>
            <a:t>Gestión</a:t>
          </a:r>
          <a:endParaRPr lang="en-US" sz="3900" kern="1200" dirty="0"/>
        </a:p>
      </dsp:txBody>
      <dsp:txXfrm>
        <a:off x="1519715" y="3207878"/>
        <a:ext cx="2153905" cy="1044457"/>
      </dsp:txXfrm>
    </dsp:sp>
    <dsp:sp modelId="{048D96F9-AC28-4D6F-8FB0-9603A83D9BB2}">
      <dsp:nvSpPr>
        <dsp:cNvPr id="0" name=""/>
        <dsp:cNvSpPr/>
      </dsp:nvSpPr>
      <dsp:spPr>
        <a:xfrm rot="18000000">
          <a:off x="2934484" y="1948986"/>
          <a:ext cx="1156839" cy="38830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050976" y="2026647"/>
        <a:ext cx="923855" cy="232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E05F465-A6A6-4FC0-9BE3-90604ED93F0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526EDB5-D95D-450F-BB27-980F4D7432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465-A6A6-4FC0-9BE3-90604ED93F0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EDB5-D95D-450F-BB27-980F4D7432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465-A6A6-4FC0-9BE3-90604ED93F0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EDB5-D95D-450F-BB27-980F4D7432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E05F465-A6A6-4FC0-9BE3-90604ED93F0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EDB5-D95D-450F-BB27-980F4D7432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E05F465-A6A6-4FC0-9BE3-90604ED93F0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526EDB5-D95D-450F-BB27-980F4D7432F8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E05F465-A6A6-4FC0-9BE3-90604ED93F0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26EDB5-D95D-450F-BB27-980F4D7432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E05F465-A6A6-4FC0-9BE3-90604ED93F0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526EDB5-D95D-450F-BB27-980F4D7432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465-A6A6-4FC0-9BE3-90604ED93F0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EDB5-D95D-450F-BB27-980F4D7432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E05F465-A6A6-4FC0-9BE3-90604ED93F0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26EDB5-D95D-450F-BB27-980F4D7432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E05F465-A6A6-4FC0-9BE3-90604ED93F0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526EDB5-D95D-450F-BB27-980F4D7432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E05F465-A6A6-4FC0-9BE3-90604ED93F0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526EDB5-D95D-450F-BB27-980F4D7432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E05F465-A6A6-4FC0-9BE3-90604ED93F0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526EDB5-D95D-450F-BB27-980F4D7432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youtube.com/watch?v=3ZfzUOac2qA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000240"/>
            <a:ext cx="8062912" cy="960453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 smtClean="0"/>
              <a:t>GESTIÓN LOCAL DEL TURISMO</a:t>
            </a:r>
            <a:endParaRPr lang="en-US" dirty="0"/>
          </a:p>
        </p:txBody>
      </p:sp>
      <p:pic>
        <p:nvPicPr>
          <p:cNvPr id="5" name="Picture 2" descr="Resultado de imagen para gestion local de turism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33766"/>
            <a:ext cx="8072494" cy="27384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 CuadroTexto"/>
          <p:cNvSpPr txBox="1"/>
          <p:nvPr/>
        </p:nvSpPr>
        <p:spPr>
          <a:xfrm>
            <a:off x="5857884" y="6386476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 smtClean="0"/>
              <a:t>Ing. Carolina Cevallos</a:t>
            </a:r>
            <a:endParaRPr lang="en-US" sz="20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062912" cy="1470025"/>
          </a:xfrm>
        </p:spPr>
        <p:txBody>
          <a:bodyPr/>
          <a:lstStyle/>
          <a:p>
            <a:pPr algn="l"/>
            <a:r>
              <a:rPr lang="en-US" b="1" dirty="0" smtClean="0"/>
              <a:t>Taller en clase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036240"/>
          </a:xfrm>
        </p:spPr>
        <p:txBody>
          <a:bodyPr>
            <a:normAutofit fontScale="92500" lnSpcReduction="10000"/>
          </a:bodyPr>
          <a:lstStyle/>
          <a:p>
            <a:r>
              <a:rPr lang="es-EC" b="1" dirty="0" smtClean="0"/>
              <a:t> </a:t>
            </a:r>
            <a:endParaRPr lang="en-US" dirty="0" smtClean="0"/>
          </a:p>
          <a:p>
            <a:r>
              <a:rPr lang="es-EC" b="1" dirty="0" smtClean="0"/>
              <a:t> 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EC" b="1" dirty="0" smtClean="0"/>
              <a:t>Que necesitamos para obtener Calidad Turística?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EC" b="1" dirty="0" smtClean="0"/>
              <a:t>Es importante poseer  una calidad turística? Argumente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EC" b="1" dirty="0" smtClean="0"/>
              <a:t>Considera importante que existan directrices que permitan desarrollar una calidad turística?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5 Llamada de nube"/>
          <p:cNvSpPr/>
          <p:nvPr/>
        </p:nvSpPr>
        <p:spPr>
          <a:xfrm rot="874214">
            <a:off x="6297374" y="388797"/>
            <a:ext cx="1643074" cy="2000240"/>
          </a:xfrm>
          <a:prstGeom prst="cloud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14290"/>
            <a:ext cx="3971924" cy="1399032"/>
          </a:xfrm>
        </p:spPr>
        <p:txBody>
          <a:bodyPr/>
          <a:lstStyle/>
          <a:p>
            <a:r>
              <a:rPr lang="es-EC" dirty="0" smtClean="0"/>
              <a:t>CALIDAD TURÍSTICA</a:t>
            </a:r>
            <a:endParaRPr lang="en-US" dirty="0"/>
          </a:p>
        </p:txBody>
      </p:sp>
      <p:sp>
        <p:nvSpPr>
          <p:cNvPr id="6" name="5 CuadroTexto">
            <a:hlinkClick r:id="rId2"/>
          </p:cNvPr>
          <p:cNvSpPr txBox="1"/>
          <p:nvPr/>
        </p:nvSpPr>
        <p:spPr>
          <a:xfrm>
            <a:off x="5929322" y="571480"/>
            <a:ext cx="2786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Calidad y gestión turística 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0" name="9 Diagrama"/>
          <p:cNvGraphicFramePr/>
          <p:nvPr/>
        </p:nvGraphicFramePr>
        <p:xfrm>
          <a:off x="0" y="1857364"/>
          <a:ext cx="885828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1472" y="428604"/>
            <a:ext cx="4931759" cy="123238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b="1" i="0" u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MUNICIPIOS TURÍSTICOS</a:t>
            </a:r>
            <a:endParaRPr sz="395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5786" y="2285992"/>
            <a:ext cx="7643866" cy="389760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6350" algn="just">
              <a:lnSpc>
                <a:spcPct val="102400"/>
              </a:lnSpc>
              <a:spcBef>
                <a:spcPts val="45"/>
              </a:spcBef>
            </a:pPr>
            <a:r>
              <a:rPr sz="2750" spc="-225" dirty="0">
                <a:latin typeface="Arial"/>
                <a:cs typeface="Arial"/>
              </a:rPr>
              <a:t>Son </a:t>
            </a:r>
            <a:r>
              <a:rPr sz="2750" spc="-90" dirty="0">
                <a:latin typeface="Arial"/>
                <a:cs typeface="Arial"/>
              </a:rPr>
              <a:t>aquellos </a:t>
            </a:r>
            <a:r>
              <a:rPr sz="2750" spc="-65" dirty="0">
                <a:latin typeface="Arial"/>
                <a:cs typeface="Arial"/>
              </a:rPr>
              <a:t>municipios </a:t>
            </a:r>
            <a:r>
              <a:rPr sz="2750" spc="-90" dirty="0">
                <a:latin typeface="Arial"/>
                <a:cs typeface="Arial"/>
              </a:rPr>
              <a:t>en </a:t>
            </a:r>
            <a:r>
              <a:rPr sz="2750" spc="-110" dirty="0">
                <a:latin typeface="Arial"/>
                <a:cs typeface="Arial"/>
              </a:rPr>
              <a:t>los </a:t>
            </a:r>
            <a:r>
              <a:rPr sz="2750" spc="-135" dirty="0">
                <a:latin typeface="Arial"/>
                <a:cs typeface="Arial"/>
              </a:rPr>
              <a:t>cuales </a:t>
            </a:r>
            <a:r>
              <a:rPr sz="2750" spc="-110" dirty="0">
                <a:latin typeface="Arial"/>
                <a:cs typeface="Arial"/>
              </a:rPr>
              <a:t>la </a:t>
            </a:r>
            <a:r>
              <a:rPr sz="2750" spc="-65" dirty="0">
                <a:latin typeface="Arial"/>
                <a:cs typeface="Arial"/>
              </a:rPr>
              <a:t>actividad  </a:t>
            </a:r>
            <a:r>
              <a:rPr sz="2750" spc="-85" dirty="0">
                <a:latin typeface="Arial"/>
                <a:cs typeface="Arial"/>
              </a:rPr>
              <a:t>preponderante </a:t>
            </a:r>
            <a:r>
              <a:rPr sz="2750" spc="-125" dirty="0">
                <a:latin typeface="Arial"/>
                <a:cs typeface="Arial"/>
              </a:rPr>
              <a:t>en </a:t>
            </a:r>
            <a:r>
              <a:rPr sz="2750" spc="-200" dirty="0">
                <a:latin typeface="Arial"/>
                <a:cs typeface="Arial"/>
              </a:rPr>
              <a:t>su </a:t>
            </a:r>
            <a:r>
              <a:rPr sz="2750" spc="10" dirty="0">
                <a:latin typeface="Arial"/>
                <a:cs typeface="Arial"/>
              </a:rPr>
              <a:t>territorio </a:t>
            </a:r>
            <a:r>
              <a:rPr sz="2750" spc="-235">
                <a:latin typeface="Arial"/>
                <a:cs typeface="Arial"/>
              </a:rPr>
              <a:t>es </a:t>
            </a:r>
            <a:r>
              <a:rPr lang="es-EC" sz="2750" spc="-235" dirty="0" smtClean="0">
                <a:latin typeface="Arial"/>
                <a:cs typeface="Arial"/>
              </a:rPr>
              <a:t> </a:t>
            </a:r>
            <a:r>
              <a:rPr sz="2750" spc="-80" smtClean="0">
                <a:latin typeface="Arial"/>
                <a:cs typeface="Arial"/>
              </a:rPr>
              <a:t>el</a:t>
            </a:r>
            <a:r>
              <a:rPr sz="2750" spc="-204" smtClean="0">
                <a:latin typeface="Arial"/>
                <a:cs typeface="Arial"/>
              </a:rPr>
              <a:t> </a:t>
            </a:r>
            <a:r>
              <a:rPr sz="2750" spc="-50" dirty="0">
                <a:latin typeface="Arial"/>
                <a:cs typeface="Arial"/>
              </a:rPr>
              <a:t>turismo.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2400"/>
              </a:lnSpc>
              <a:spcBef>
                <a:spcPts val="5"/>
              </a:spcBef>
            </a:pPr>
            <a:r>
              <a:rPr sz="2750" spc="-175" dirty="0">
                <a:latin typeface="Arial"/>
                <a:cs typeface="Arial"/>
              </a:rPr>
              <a:t>Regular, </a:t>
            </a:r>
            <a:r>
              <a:rPr sz="2750" spc="-35" dirty="0">
                <a:latin typeface="Arial"/>
                <a:cs typeface="Arial"/>
              </a:rPr>
              <a:t>controlar </a:t>
            </a:r>
            <a:r>
              <a:rPr sz="2750" spc="-120" dirty="0">
                <a:latin typeface="Arial"/>
                <a:cs typeface="Arial"/>
              </a:rPr>
              <a:t>y </a:t>
            </a:r>
            <a:r>
              <a:rPr sz="2750" spc="-60" dirty="0">
                <a:latin typeface="Arial"/>
                <a:cs typeface="Arial"/>
              </a:rPr>
              <a:t>promover </a:t>
            </a:r>
            <a:r>
              <a:rPr sz="2750" spc="-40" dirty="0">
                <a:latin typeface="Arial"/>
                <a:cs typeface="Arial"/>
              </a:rPr>
              <a:t>el </a:t>
            </a:r>
            <a:r>
              <a:rPr sz="2750" spc="-75" dirty="0">
                <a:latin typeface="Arial"/>
                <a:cs typeface="Arial"/>
              </a:rPr>
              <a:t>desarrollo </a:t>
            </a:r>
            <a:r>
              <a:rPr sz="2750" spc="-90" dirty="0">
                <a:latin typeface="Arial"/>
                <a:cs typeface="Arial"/>
              </a:rPr>
              <a:t>de</a:t>
            </a:r>
            <a:r>
              <a:rPr sz="2750" spc="580" dirty="0">
                <a:latin typeface="Arial"/>
                <a:cs typeface="Arial"/>
              </a:rPr>
              <a:t> </a:t>
            </a:r>
            <a:r>
              <a:rPr sz="2750" spc="-130" dirty="0">
                <a:latin typeface="Arial"/>
                <a:cs typeface="Arial"/>
              </a:rPr>
              <a:t>la  </a:t>
            </a:r>
            <a:r>
              <a:rPr sz="2750" spc="-75" dirty="0">
                <a:latin typeface="Arial"/>
                <a:cs typeface="Arial"/>
              </a:rPr>
              <a:t>actividad </a:t>
            </a:r>
            <a:r>
              <a:rPr sz="2750" spc="-50" dirty="0">
                <a:latin typeface="Arial"/>
                <a:cs typeface="Arial"/>
              </a:rPr>
              <a:t>turística </a:t>
            </a:r>
            <a:r>
              <a:rPr sz="2750" spc="-75" dirty="0">
                <a:latin typeface="Arial"/>
                <a:cs typeface="Arial"/>
              </a:rPr>
              <a:t>cantonal, </a:t>
            </a:r>
            <a:r>
              <a:rPr sz="2750" spc="-90" dirty="0">
                <a:latin typeface="Arial"/>
                <a:cs typeface="Arial"/>
              </a:rPr>
              <a:t>en </a:t>
            </a:r>
            <a:r>
              <a:rPr sz="2750" spc="-70" dirty="0">
                <a:latin typeface="Arial"/>
                <a:cs typeface="Arial"/>
              </a:rPr>
              <a:t>coordinación </a:t>
            </a:r>
            <a:r>
              <a:rPr sz="2750" spc="-95" dirty="0">
                <a:latin typeface="Arial"/>
                <a:cs typeface="Arial"/>
              </a:rPr>
              <a:t>con </a:t>
            </a:r>
            <a:r>
              <a:rPr sz="2750" spc="-60" dirty="0">
                <a:latin typeface="Arial"/>
                <a:cs typeface="Arial"/>
              </a:rPr>
              <a:t>lo  </a:t>
            </a:r>
            <a:r>
              <a:rPr sz="2750" spc="-165" dirty="0">
                <a:latin typeface="Arial"/>
                <a:cs typeface="Arial"/>
              </a:rPr>
              <a:t>demás </a:t>
            </a:r>
            <a:r>
              <a:rPr sz="2750" spc="-95" dirty="0">
                <a:latin typeface="Arial"/>
                <a:cs typeface="Arial"/>
              </a:rPr>
              <a:t>gobiernos </a:t>
            </a:r>
            <a:r>
              <a:rPr sz="2750" spc="-70" dirty="0">
                <a:latin typeface="Arial"/>
                <a:cs typeface="Arial"/>
              </a:rPr>
              <a:t>autónomos</a:t>
            </a:r>
            <a:r>
              <a:rPr sz="2750" spc="409" dirty="0">
                <a:latin typeface="Arial"/>
                <a:cs typeface="Arial"/>
              </a:rPr>
              <a:t> </a:t>
            </a:r>
            <a:r>
              <a:rPr sz="2750" spc="-114">
                <a:latin typeface="Arial"/>
                <a:cs typeface="Arial"/>
              </a:rPr>
              <a:t>descentralizados</a:t>
            </a:r>
            <a:r>
              <a:rPr sz="2750" spc="-114" smtClean="0">
                <a:latin typeface="Arial"/>
                <a:cs typeface="Arial"/>
              </a:rPr>
              <a:t>,</a:t>
            </a:r>
            <a:r>
              <a:rPr lang="es-EC" sz="2750" spc="-114" dirty="0" smtClean="0">
                <a:latin typeface="Arial"/>
                <a:cs typeface="Arial"/>
              </a:rPr>
              <a:t> </a:t>
            </a:r>
            <a:r>
              <a:rPr lang="en-US" sz="2750" spc="-70" dirty="0" err="1" smtClean="0">
                <a:latin typeface="Arial"/>
                <a:cs typeface="Arial"/>
              </a:rPr>
              <a:t>promoviendo</a:t>
            </a:r>
            <a:r>
              <a:rPr lang="en-US" sz="2750" spc="-70" dirty="0" smtClean="0">
                <a:latin typeface="Arial"/>
                <a:cs typeface="Arial"/>
              </a:rPr>
              <a:t>	</a:t>
            </a:r>
            <a:r>
              <a:rPr lang="en-US" sz="2750" spc="-95" dirty="0" err="1" smtClean="0">
                <a:latin typeface="Arial"/>
                <a:cs typeface="Arial"/>
              </a:rPr>
              <a:t>especialmente</a:t>
            </a:r>
            <a:r>
              <a:rPr lang="en-US" sz="2750" spc="-95" dirty="0" smtClean="0">
                <a:latin typeface="Arial"/>
                <a:cs typeface="Arial"/>
              </a:rPr>
              <a:t>	</a:t>
            </a:r>
            <a:r>
              <a:rPr lang="en-US" sz="2750" spc="-130" dirty="0" smtClean="0">
                <a:latin typeface="Arial"/>
                <a:cs typeface="Arial"/>
              </a:rPr>
              <a:t>la </a:t>
            </a:r>
            <a:r>
              <a:rPr lang="en-US" sz="2750" spc="-185" dirty="0" err="1" smtClean="0">
                <a:latin typeface="Arial"/>
                <a:cs typeface="Arial"/>
              </a:rPr>
              <a:t>c</a:t>
            </a:r>
            <a:r>
              <a:rPr lang="en-US" sz="2750" spc="-40" dirty="0" err="1" smtClean="0">
                <a:latin typeface="Arial"/>
                <a:cs typeface="Arial"/>
              </a:rPr>
              <a:t>r</a:t>
            </a:r>
            <a:r>
              <a:rPr lang="en-US" sz="2750" spc="-90" dirty="0" err="1" smtClean="0">
                <a:latin typeface="Arial"/>
                <a:cs typeface="Arial"/>
              </a:rPr>
              <a:t>e</a:t>
            </a:r>
            <a:r>
              <a:rPr lang="en-US" sz="2750" spc="-185" dirty="0" err="1" smtClean="0">
                <a:latin typeface="Arial"/>
                <a:cs typeface="Arial"/>
              </a:rPr>
              <a:t>ac</a:t>
            </a:r>
            <a:r>
              <a:rPr lang="en-US" sz="2750" spc="-15" dirty="0" err="1" smtClean="0">
                <a:latin typeface="Arial"/>
                <a:cs typeface="Arial"/>
              </a:rPr>
              <a:t>i</a:t>
            </a:r>
            <a:r>
              <a:rPr lang="en-US" sz="2750" spc="40" dirty="0" err="1" smtClean="0">
                <a:latin typeface="Arial"/>
                <a:cs typeface="Arial"/>
              </a:rPr>
              <a:t>ó</a:t>
            </a:r>
            <a:r>
              <a:rPr lang="en-US" sz="2750" spc="-75" dirty="0" err="1" smtClean="0">
                <a:latin typeface="Arial"/>
                <a:cs typeface="Arial"/>
              </a:rPr>
              <a:t>n</a:t>
            </a:r>
            <a:r>
              <a:rPr lang="en-US" sz="2750" dirty="0" smtClean="0">
                <a:latin typeface="Arial"/>
                <a:cs typeface="Arial"/>
              </a:rPr>
              <a:t>	</a:t>
            </a:r>
            <a:r>
              <a:rPr lang="en-US" sz="2750" spc="-85" dirty="0" smtClean="0">
                <a:latin typeface="Arial"/>
                <a:cs typeface="Arial"/>
              </a:rPr>
              <a:t>y </a:t>
            </a:r>
            <a:r>
              <a:rPr lang="en-US" sz="2750" spc="55" dirty="0" err="1" smtClean="0">
                <a:latin typeface="Arial"/>
                <a:cs typeface="Arial"/>
              </a:rPr>
              <a:t>f</a:t>
            </a:r>
            <a:r>
              <a:rPr lang="en-US" sz="2750" spc="-40" dirty="0" err="1" smtClean="0">
                <a:latin typeface="Arial"/>
                <a:cs typeface="Arial"/>
              </a:rPr>
              <a:t>u</a:t>
            </a:r>
            <a:r>
              <a:rPr lang="en-US" sz="2750" spc="-110" dirty="0" err="1" smtClean="0">
                <a:latin typeface="Arial"/>
                <a:cs typeface="Arial"/>
              </a:rPr>
              <a:t>n</a:t>
            </a:r>
            <a:r>
              <a:rPr lang="en-US" sz="2750" spc="-185" dirty="0" err="1" smtClean="0">
                <a:latin typeface="Arial"/>
                <a:cs typeface="Arial"/>
              </a:rPr>
              <a:t>c</a:t>
            </a:r>
            <a:r>
              <a:rPr lang="en-US" sz="2750" spc="-15" dirty="0" err="1" smtClean="0">
                <a:latin typeface="Arial"/>
                <a:cs typeface="Arial"/>
              </a:rPr>
              <a:t>i</a:t>
            </a:r>
            <a:r>
              <a:rPr lang="en-US" sz="2750" spc="-35" dirty="0" err="1" smtClean="0">
                <a:latin typeface="Arial"/>
                <a:cs typeface="Arial"/>
              </a:rPr>
              <a:t>o</a:t>
            </a:r>
            <a:r>
              <a:rPr lang="en-US" sz="2750" spc="-110" dirty="0" err="1" smtClean="0">
                <a:latin typeface="Arial"/>
                <a:cs typeface="Arial"/>
              </a:rPr>
              <a:t>n</a:t>
            </a:r>
            <a:r>
              <a:rPr lang="en-US" sz="2750" spc="-185" dirty="0" err="1" smtClean="0">
                <a:latin typeface="Arial"/>
                <a:cs typeface="Arial"/>
              </a:rPr>
              <a:t>a</a:t>
            </a:r>
            <a:r>
              <a:rPr lang="en-US" sz="2750" spc="-45" dirty="0" err="1" smtClean="0">
                <a:latin typeface="Arial"/>
                <a:cs typeface="Arial"/>
              </a:rPr>
              <a:t>m</a:t>
            </a:r>
            <a:r>
              <a:rPr lang="en-US" sz="2750" spc="55" dirty="0" err="1" smtClean="0">
                <a:latin typeface="Arial"/>
                <a:cs typeface="Arial"/>
              </a:rPr>
              <a:t>i</a:t>
            </a:r>
            <a:r>
              <a:rPr lang="en-US" sz="2750" spc="-185" dirty="0" err="1" smtClean="0">
                <a:latin typeface="Arial"/>
                <a:cs typeface="Arial"/>
              </a:rPr>
              <a:t>e</a:t>
            </a:r>
            <a:r>
              <a:rPr lang="en-US" sz="2750" spc="-110" dirty="0" err="1" smtClean="0">
                <a:latin typeface="Arial"/>
                <a:cs typeface="Arial"/>
              </a:rPr>
              <a:t>n</a:t>
            </a:r>
            <a:r>
              <a:rPr lang="en-US" sz="2750" spc="130" dirty="0" err="1" smtClean="0">
                <a:latin typeface="Arial"/>
                <a:cs typeface="Arial"/>
              </a:rPr>
              <a:t>t</a:t>
            </a:r>
            <a:r>
              <a:rPr lang="en-US" sz="2750" spc="-65" dirty="0" err="1" smtClean="0">
                <a:latin typeface="Arial"/>
                <a:cs typeface="Arial"/>
              </a:rPr>
              <a:t>o</a:t>
            </a:r>
            <a:r>
              <a:rPr lang="en-US" sz="2750" dirty="0" smtClean="0">
                <a:latin typeface="Arial"/>
                <a:cs typeface="Arial"/>
              </a:rPr>
              <a:t>		</a:t>
            </a:r>
            <a:r>
              <a:rPr lang="en-US" sz="2750" spc="-145" dirty="0" smtClean="0">
                <a:latin typeface="Arial"/>
                <a:cs typeface="Arial"/>
              </a:rPr>
              <a:t>d</a:t>
            </a:r>
            <a:r>
              <a:rPr lang="en-US" sz="2750" spc="-110" dirty="0" smtClean="0">
                <a:latin typeface="Arial"/>
                <a:cs typeface="Arial"/>
              </a:rPr>
              <a:t>e</a:t>
            </a:r>
            <a:r>
              <a:rPr lang="en-US" sz="2750" dirty="0" smtClean="0">
                <a:latin typeface="Arial"/>
                <a:cs typeface="Arial"/>
              </a:rPr>
              <a:t>	</a:t>
            </a:r>
            <a:r>
              <a:rPr lang="en-US" sz="2750" spc="-35" dirty="0" err="1" smtClean="0">
                <a:latin typeface="Arial"/>
                <a:cs typeface="Arial"/>
              </a:rPr>
              <a:t>o</a:t>
            </a:r>
            <a:r>
              <a:rPr lang="en-US" sz="2750" spc="50" dirty="0" err="1" smtClean="0">
                <a:latin typeface="Arial"/>
                <a:cs typeface="Arial"/>
              </a:rPr>
              <a:t>r</a:t>
            </a:r>
            <a:r>
              <a:rPr lang="en-US" sz="2750" spc="-330" dirty="0" err="1" smtClean="0">
                <a:latin typeface="Arial"/>
                <a:cs typeface="Arial"/>
              </a:rPr>
              <a:t>g</a:t>
            </a:r>
            <a:r>
              <a:rPr lang="en-US" sz="2750" spc="-110" dirty="0" err="1" smtClean="0">
                <a:latin typeface="Arial"/>
                <a:cs typeface="Arial"/>
              </a:rPr>
              <a:t>an</a:t>
            </a:r>
            <a:r>
              <a:rPr lang="en-US" sz="2750" spc="-15" dirty="0" err="1" smtClean="0">
                <a:latin typeface="Arial"/>
                <a:cs typeface="Arial"/>
              </a:rPr>
              <a:t>i</a:t>
            </a:r>
            <a:r>
              <a:rPr lang="en-US" sz="2750" spc="-330" dirty="0" err="1" smtClean="0">
                <a:latin typeface="Arial"/>
                <a:cs typeface="Arial"/>
              </a:rPr>
              <a:t>z</a:t>
            </a:r>
            <a:r>
              <a:rPr lang="en-US" sz="2750" spc="-185" dirty="0" err="1" smtClean="0">
                <a:latin typeface="Arial"/>
                <a:cs typeface="Arial"/>
              </a:rPr>
              <a:t>ac</a:t>
            </a:r>
            <a:r>
              <a:rPr lang="en-US" sz="2750" spc="-15" dirty="0" err="1" smtClean="0">
                <a:latin typeface="Arial"/>
                <a:cs typeface="Arial"/>
              </a:rPr>
              <a:t>i</a:t>
            </a:r>
            <a:r>
              <a:rPr lang="en-US" sz="2750" spc="40" dirty="0" err="1" smtClean="0">
                <a:latin typeface="Arial"/>
                <a:cs typeface="Arial"/>
              </a:rPr>
              <a:t>o</a:t>
            </a:r>
            <a:r>
              <a:rPr lang="en-US" sz="2750" spc="-110" dirty="0" err="1" smtClean="0">
                <a:latin typeface="Arial"/>
                <a:cs typeface="Arial"/>
              </a:rPr>
              <a:t>ne</a:t>
            </a:r>
            <a:r>
              <a:rPr lang="en-US" sz="2750" spc="-290" dirty="0" err="1" smtClean="0">
                <a:latin typeface="Arial"/>
                <a:cs typeface="Arial"/>
              </a:rPr>
              <a:t>s</a:t>
            </a:r>
            <a:r>
              <a:rPr lang="en-US" sz="2750" spc="-290" dirty="0" smtClean="0">
                <a:latin typeface="Arial"/>
                <a:cs typeface="Arial"/>
              </a:rPr>
              <a:t> </a:t>
            </a:r>
            <a:r>
              <a:rPr lang="en-US" sz="2750" spc="-110" dirty="0" err="1" smtClean="0">
                <a:latin typeface="Arial"/>
                <a:cs typeface="Arial"/>
              </a:rPr>
              <a:t>a</a:t>
            </a:r>
            <a:r>
              <a:rPr lang="en-US" sz="2750" spc="-330" dirty="0" err="1" smtClean="0">
                <a:latin typeface="Arial"/>
                <a:cs typeface="Arial"/>
              </a:rPr>
              <a:t>s</a:t>
            </a:r>
            <a:r>
              <a:rPr lang="en-US" sz="2750" spc="-35" dirty="0" err="1" smtClean="0">
                <a:latin typeface="Arial"/>
                <a:cs typeface="Arial"/>
              </a:rPr>
              <a:t>o</a:t>
            </a:r>
            <a:r>
              <a:rPr lang="en-US" sz="2750" spc="-185" dirty="0" err="1" smtClean="0">
                <a:latin typeface="Arial"/>
                <a:cs typeface="Arial"/>
              </a:rPr>
              <a:t>c</a:t>
            </a:r>
            <a:r>
              <a:rPr lang="en-US" sz="2750" spc="-15" dirty="0" err="1" smtClean="0">
                <a:latin typeface="Arial"/>
                <a:cs typeface="Arial"/>
              </a:rPr>
              <a:t>i</a:t>
            </a:r>
            <a:r>
              <a:rPr lang="en-US" sz="2750" spc="-185" dirty="0" err="1" smtClean="0">
                <a:latin typeface="Arial"/>
                <a:cs typeface="Arial"/>
              </a:rPr>
              <a:t>a</a:t>
            </a:r>
            <a:r>
              <a:rPr lang="en-US" sz="2750" spc="130" dirty="0" err="1" smtClean="0">
                <a:latin typeface="Arial"/>
                <a:cs typeface="Arial"/>
              </a:rPr>
              <a:t>t</a:t>
            </a:r>
            <a:r>
              <a:rPr lang="en-US" sz="2750" spc="55" dirty="0" err="1" smtClean="0">
                <a:latin typeface="Arial"/>
                <a:cs typeface="Arial"/>
              </a:rPr>
              <a:t>i</a:t>
            </a:r>
            <a:r>
              <a:rPr lang="en-US" sz="2750" spc="-180" dirty="0" err="1" smtClean="0">
                <a:latin typeface="Arial"/>
                <a:cs typeface="Arial"/>
              </a:rPr>
              <a:t>v</a:t>
            </a:r>
            <a:r>
              <a:rPr lang="en-US" sz="2750" spc="-185" dirty="0" err="1" smtClean="0">
                <a:latin typeface="Arial"/>
                <a:cs typeface="Arial"/>
              </a:rPr>
              <a:t>a</a:t>
            </a:r>
            <a:r>
              <a:rPr lang="en-US" sz="2750" spc="-290" dirty="0" err="1" smtClean="0">
                <a:latin typeface="Arial"/>
                <a:cs typeface="Arial"/>
              </a:rPr>
              <a:t>s</a:t>
            </a:r>
            <a:r>
              <a:rPr lang="en-US" sz="2750" dirty="0" smtClean="0">
                <a:latin typeface="Arial"/>
                <a:cs typeface="Arial"/>
              </a:rPr>
              <a:t>	</a:t>
            </a:r>
            <a:r>
              <a:rPr lang="en-US" sz="2750" spc="-120" dirty="0" smtClean="0">
                <a:latin typeface="Arial"/>
                <a:cs typeface="Arial"/>
              </a:rPr>
              <a:t>y </a:t>
            </a:r>
            <a:r>
              <a:rPr lang="en-US" sz="2750" spc="-160" dirty="0" err="1" smtClean="0">
                <a:latin typeface="Arial"/>
                <a:cs typeface="Arial"/>
              </a:rPr>
              <a:t>empresas</a:t>
            </a:r>
            <a:r>
              <a:rPr lang="en-US" sz="2750" spc="-160" dirty="0" smtClean="0">
                <a:latin typeface="Arial"/>
                <a:cs typeface="Arial"/>
              </a:rPr>
              <a:t>  </a:t>
            </a:r>
            <a:r>
              <a:rPr lang="en-US" sz="2750" spc="-80" dirty="0" err="1" smtClean="0">
                <a:latin typeface="Arial"/>
                <a:cs typeface="Arial"/>
              </a:rPr>
              <a:t>comunitarias</a:t>
            </a:r>
            <a:r>
              <a:rPr lang="en-US" sz="2750" spc="-80" dirty="0" smtClean="0">
                <a:latin typeface="Arial"/>
                <a:cs typeface="Arial"/>
              </a:rPr>
              <a:t> </a:t>
            </a:r>
            <a:r>
              <a:rPr lang="en-US" sz="2750" spc="-125" dirty="0" smtClean="0">
                <a:latin typeface="Arial"/>
                <a:cs typeface="Arial"/>
              </a:rPr>
              <a:t>de</a:t>
            </a:r>
            <a:r>
              <a:rPr lang="en-US" sz="2750" spc="135" dirty="0" smtClean="0">
                <a:latin typeface="Arial"/>
                <a:cs typeface="Arial"/>
              </a:rPr>
              <a:t> </a:t>
            </a:r>
            <a:r>
              <a:rPr lang="en-US" sz="2750" spc="-50" dirty="0" err="1" smtClean="0">
                <a:latin typeface="Arial"/>
                <a:cs typeface="Arial"/>
              </a:rPr>
              <a:t>turismo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TIPOLOGÍA DE LOS MUNICIPIOS TURÍSTICOS</a:t>
            </a:r>
            <a:endParaRPr lang="en-US" dirty="0"/>
          </a:p>
        </p:txBody>
      </p:sp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1600"/>
              </a:lnSpc>
              <a:spcBef>
                <a:spcPts val="75"/>
              </a:spcBef>
            </a:pPr>
            <a:r>
              <a:rPr sz="2750" spc="-220" dirty="0">
                <a:latin typeface="Arial"/>
                <a:cs typeface="Arial"/>
              </a:rPr>
              <a:t>Según </a:t>
            </a:r>
            <a:r>
              <a:rPr sz="2750" spc="-140" dirty="0">
                <a:latin typeface="Arial"/>
                <a:cs typeface="Arial"/>
              </a:rPr>
              <a:t>las </a:t>
            </a:r>
            <a:r>
              <a:rPr sz="2750" spc="-114" dirty="0">
                <a:latin typeface="Arial"/>
                <a:cs typeface="Arial"/>
              </a:rPr>
              <a:t>características </a:t>
            </a:r>
            <a:r>
              <a:rPr sz="2750" spc="-65" dirty="0">
                <a:latin typeface="Arial"/>
                <a:cs typeface="Arial"/>
              </a:rPr>
              <a:t>del </a:t>
            </a:r>
            <a:r>
              <a:rPr sz="2750" spc="-35" dirty="0">
                <a:latin typeface="Arial"/>
                <a:cs typeface="Arial"/>
              </a:rPr>
              <a:t>turismo </a:t>
            </a:r>
            <a:r>
              <a:rPr sz="2750" spc="-95" dirty="0">
                <a:latin typeface="Arial"/>
                <a:cs typeface="Arial"/>
              </a:rPr>
              <a:t>que </a:t>
            </a:r>
            <a:r>
              <a:rPr sz="2750" spc="-80" dirty="0">
                <a:latin typeface="Arial"/>
                <a:cs typeface="Arial"/>
              </a:rPr>
              <a:t>reciben </a:t>
            </a:r>
            <a:r>
              <a:rPr sz="2750" spc="-120" dirty="0">
                <a:latin typeface="Arial"/>
                <a:cs typeface="Arial"/>
              </a:rPr>
              <a:t>y </a:t>
            </a:r>
            <a:r>
              <a:rPr sz="2750" spc="-140" dirty="0">
                <a:latin typeface="Arial"/>
                <a:cs typeface="Arial"/>
              </a:rPr>
              <a:t>las  </a:t>
            </a:r>
            <a:r>
              <a:rPr sz="2750" spc="-100" dirty="0">
                <a:latin typeface="Arial"/>
                <a:cs typeface="Arial"/>
              </a:rPr>
              <a:t>actividades </a:t>
            </a:r>
            <a:r>
              <a:rPr sz="2750" spc="-95" dirty="0">
                <a:latin typeface="Arial"/>
                <a:cs typeface="Arial"/>
              </a:rPr>
              <a:t>que </a:t>
            </a:r>
            <a:r>
              <a:rPr sz="2750" spc="-114" dirty="0">
                <a:latin typeface="Arial"/>
                <a:cs typeface="Arial"/>
              </a:rPr>
              <a:t>los </a:t>
            </a:r>
            <a:r>
              <a:rPr sz="2750" spc="-60" dirty="0">
                <a:latin typeface="Arial"/>
                <a:cs typeface="Arial"/>
              </a:rPr>
              <a:t>turistas </a:t>
            </a:r>
            <a:r>
              <a:rPr sz="2750" spc="-80" dirty="0">
                <a:latin typeface="Arial"/>
                <a:cs typeface="Arial"/>
              </a:rPr>
              <a:t>desarrollan </a:t>
            </a:r>
            <a:r>
              <a:rPr sz="2750" spc="-125" dirty="0">
                <a:latin typeface="Arial"/>
                <a:cs typeface="Arial"/>
              </a:rPr>
              <a:t>en </a:t>
            </a:r>
            <a:r>
              <a:rPr sz="2750" spc="-80" dirty="0">
                <a:latin typeface="Arial"/>
                <a:cs typeface="Arial"/>
              </a:rPr>
              <a:t>el </a:t>
            </a:r>
            <a:r>
              <a:rPr sz="2750" spc="-135" dirty="0">
                <a:latin typeface="Arial"/>
                <a:cs typeface="Arial"/>
              </a:rPr>
              <a:t>lugar, </a:t>
            </a:r>
            <a:r>
              <a:rPr sz="2750" spc="-180" dirty="0">
                <a:latin typeface="Arial"/>
                <a:cs typeface="Arial"/>
              </a:rPr>
              <a:t>es  </a:t>
            </a:r>
            <a:r>
              <a:rPr sz="2750" spc="-85" dirty="0">
                <a:latin typeface="Arial"/>
                <a:cs typeface="Arial"/>
              </a:rPr>
              <a:t>posible </a:t>
            </a:r>
            <a:r>
              <a:rPr sz="2750" spc="-50" dirty="0">
                <a:latin typeface="Arial"/>
                <a:cs typeface="Arial"/>
              </a:rPr>
              <a:t>distinguir </a:t>
            </a:r>
            <a:r>
              <a:rPr sz="2750" spc="-145" dirty="0">
                <a:latin typeface="Arial"/>
                <a:cs typeface="Arial"/>
              </a:rPr>
              <a:t>dos </a:t>
            </a:r>
            <a:r>
              <a:rPr sz="2750" spc="-35" dirty="0">
                <a:latin typeface="Arial"/>
                <a:cs typeface="Arial"/>
              </a:rPr>
              <a:t>tipos </a:t>
            </a:r>
            <a:r>
              <a:rPr sz="2750" spc="-70" dirty="0">
                <a:latin typeface="Arial"/>
                <a:cs typeface="Arial"/>
              </a:rPr>
              <a:t>diferentes </a:t>
            </a:r>
            <a:r>
              <a:rPr sz="2750" spc="-90" dirty="0">
                <a:latin typeface="Arial"/>
                <a:cs typeface="Arial"/>
              </a:rPr>
              <a:t>de</a:t>
            </a:r>
            <a:r>
              <a:rPr sz="2750" spc="580" dirty="0">
                <a:latin typeface="Arial"/>
                <a:cs typeface="Arial"/>
              </a:rPr>
              <a:t> </a:t>
            </a:r>
            <a:r>
              <a:rPr sz="2750" spc="-60" dirty="0">
                <a:latin typeface="Arial"/>
                <a:cs typeface="Arial"/>
              </a:rPr>
              <a:t>municipios  </a:t>
            </a:r>
            <a:r>
              <a:rPr sz="2750" spc="-80" dirty="0">
                <a:latin typeface="Arial"/>
                <a:cs typeface="Arial"/>
              </a:rPr>
              <a:t>turísticos.</a:t>
            </a:r>
            <a:endParaRPr sz="2750">
              <a:latin typeface="Arial"/>
              <a:cs typeface="Arial"/>
            </a:endParaRPr>
          </a:p>
          <a:p>
            <a:pPr marL="12700" marR="5080" algn="just">
              <a:lnSpc>
                <a:spcPct val="102000"/>
              </a:lnSpc>
              <a:spcBef>
                <a:spcPts val="10"/>
              </a:spcBef>
            </a:pPr>
            <a:r>
              <a:rPr sz="2750" spc="-55" dirty="0">
                <a:latin typeface="Arial"/>
                <a:cs typeface="Arial"/>
              </a:rPr>
              <a:t>Municipios </a:t>
            </a:r>
            <a:r>
              <a:rPr sz="2750" spc="-130" dirty="0">
                <a:latin typeface="Arial"/>
                <a:cs typeface="Arial"/>
              </a:rPr>
              <a:t>de </a:t>
            </a:r>
            <a:r>
              <a:rPr sz="2750" spc="-80" dirty="0">
                <a:latin typeface="Arial"/>
                <a:cs typeface="Arial"/>
              </a:rPr>
              <a:t>atracción </a:t>
            </a:r>
            <a:r>
              <a:rPr sz="2750" spc="-55" dirty="0">
                <a:latin typeface="Arial"/>
                <a:cs typeface="Arial"/>
              </a:rPr>
              <a:t>turística.- </a:t>
            </a:r>
            <a:r>
              <a:rPr sz="2750" spc="-320" dirty="0">
                <a:latin typeface="Arial"/>
                <a:cs typeface="Arial"/>
              </a:rPr>
              <a:t>Se </a:t>
            </a:r>
            <a:r>
              <a:rPr sz="2750" spc="-105" dirty="0">
                <a:latin typeface="Arial"/>
                <a:cs typeface="Arial"/>
              </a:rPr>
              <a:t>caracterizan </a:t>
            </a:r>
            <a:r>
              <a:rPr sz="2750" spc="-30" dirty="0">
                <a:latin typeface="Arial"/>
                <a:cs typeface="Arial"/>
              </a:rPr>
              <a:t>por  </a:t>
            </a:r>
            <a:r>
              <a:rPr sz="2750" spc="-45" dirty="0">
                <a:latin typeface="Arial"/>
                <a:cs typeface="Arial"/>
              </a:rPr>
              <a:t>recibir </a:t>
            </a:r>
            <a:r>
              <a:rPr sz="2750" spc="-90" dirty="0">
                <a:latin typeface="Arial"/>
                <a:cs typeface="Arial"/>
              </a:rPr>
              <a:t>un </a:t>
            </a:r>
            <a:r>
              <a:rPr sz="2750" spc="-114" dirty="0">
                <a:latin typeface="Arial"/>
                <a:cs typeface="Arial"/>
              </a:rPr>
              <a:t>gran</a:t>
            </a:r>
            <a:r>
              <a:rPr sz="2750" spc="530" dirty="0">
                <a:latin typeface="Arial"/>
                <a:cs typeface="Arial"/>
              </a:rPr>
              <a:t> </a:t>
            </a:r>
            <a:r>
              <a:rPr sz="2750" dirty="0">
                <a:latin typeface="Arial"/>
                <a:cs typeface="Arial"/>
              </a:rPr>
              <a:t>flujo </a:t>
            </a:r>
            <a:r>
              <a:rPr sz="2750" spc="-90" dirty="0">
                <a:latin typeface="Arial"/>
                <a:cs typeface="Arial"/>
              </a:rPr>
              <a:t>de </a:t>
            </a:r>
            <a:r>
              <a:rPr sz="2750" spc="-5" dirty="0">
                <a:latin typeface="Arial"/>
                <a:cs typeface="Arial"/>
              </a:rPr>
              <a:t>“turismo </a:t>
            </a:r>
            <a:r>
              <a:rPr sz="2750" spc="-10" dirty="0">
                <a:latin typeface="Arial"/>
                <a:cs typeface="Arial"/>
              </a:rPr>
              <a:t>itinerante” </a:t>
            </a:r>
            <a:r>
              <a:rPr sz="2750" spc="-130" dirty="0">
                <a:latin typeface="Arial"/>
                <a:cs typeface="Arial"/>
              </a:rPr>
              <a:t>de </a:t>
            </a:r>
            <a:r>
              <a:rPr sz="2750" spc="-45" dirty="0">
                <a:latin typeface="Arial"/>
                <a:cs typeface="Arial"/>
              </a:rPr>
              <a:t>corta  </a:t>
            </a:r>
            <a:r>
              <a:rPr sz="2750" spc="-95" dirty="0">
                <a:latin typeface="Arial"/>
                <a:cs typeface="Arial"/>
              </a:rPr>
              <a:t>permanencia, </a:t>
            </a:r>
            <a:r>
              <a:rPr sz="2750" spc="-70" dirty="0">
                <a:latin typeface="Arial"/>
                <a:cs typeface="Arial"/>
              </a:rPr>
              <a:t>que </a:t>
            </a:r>
            <a:r>
              <a:rPr sz="2750" spc="-135" dirty="0">
                <a:latin typeface="Arial"/>
                <a:cs typeface="Arial"/>
              </a:rPr>
              <a:t>llega </a:t>
            </a:r>
            <a:r>
              <a:rPr sz="2750" spc="-130" dirty="0">
                <a:latin typeface="Arial"/>
                <a:cs typeface="Arial"/>
              </a:rPr>
              <a:t>para </a:t>
            </a:r>
            <a:r>
              <a:rPr sz="2750" spc="-95" dirty="0">
                <a:latin typeface="Arial"/>
                <a:cs typeface="Arial"/>
              </a:rPr>
              <a:t>conocer </a:t>
            </a:r>
            <a:r>
              <a:rPr sz="2750" spc="-120" dirty="0">
                <a:latin typeface="Arial"/>
                <a:cs typeface="Arial"/>
              </a:rPr>
              <a:t>y </a:t>
            </a:r>
            <a:r>
              <a:rPr sz="2750" spc="-45" dirty="0">
                <a:latin typeface="Arial"/>
                <a:cs typeface="Arial"/>
              </a:rPr>
              <a:t>disfrutar </a:t>
            </a:r>
            <a:r>
              <a:rPr sz="2750" spc="-90" dirty="0">
                <a:latin typeface="Arial"/>
                <a:cs typeface="Arial"/>
              </a:rPr>
              <a:t>los  </a:t>
            </a:r>
            <a:r>
              <a:rPr sz="2750" spc="-75" dirty="0">
                <a:latin typeface="Arial"/>
                <a:cs typeface="Arial"/>
              </a:rPr>
              <a:t>atractivos, </a:t>
            </a:r>
            <a:r>
              <a:rPr sz="2750" spc="-65" dirty="0">
                <a:latin typeface="Arial"/>
                <a:cs typeface="Arial"/>
              </a:rPr>
              <a:t>durante </a:t>
            </a:r>
            <a:r>
              <a:rPr sz="2750" spc="-160" dirty="0">
                <a:latin typeface="Arial"/>
                <a:cs typeface="Arial"/>
              </a:rPr>
              <a:t>su </a:t>
            </a:r>
            <a:r>
              <a:rPr sz="2750" spc="-120" dirty="0">
                <a:latin typeface="Arial"/>
                <a:cs typeface="Arial"/>
              </a:rPr>
              <a:t>estancia </a:t>
            </a:r>
            <a:r>
              <a:rPr sz="2750" spc="-125" dirty="0">
                <a:latin typeface="Arial"/>
                <a:cs typeface="Arial"/>
              </a:rPr>
              <a:t>en </a:t>
            </a:r>
            <a:r>
              <a:rPr sz="2750" spc="-80" dirty="0">
                <a:latin typeface="Arial"/>
                <a:cs typeface="Arial"/>
              </a:rPr>
              <a:t>el </a:t>
            </a:r>
            <a:r>
              <a:rPr sz="2750" spc="-105" dirty="0">
                <a:latin typeface="Arial"/>
                <a:cs typeface="Arial"/>
              </a:rPr>
              <a:t>lugar </a:t>
            </a:r>
            <a:r>
              <a:rPr sz="2750" spc="-240" dirty="0">
                <a:latin typeface="Arial"/>
                <a:cs typeface="Arial"/>
              </a:rPr>
              <a:t>se </a:t>
            </a:r>
            <a:r>
              <a:rPr sz="2750" spc="-114" dirty="0">
                <a:latin typeface="Arial"/>
                <a:cs typeface="Arial"/>
              </a:rPr>
              <a:t>hospedan </a:t>
            </a:r>
            <a:r>
              <a:rPr sz="2750" spc="-70" dirty="0">
                <a:latin typeface="Arial"/>
                <a:cs typeface="Arial"/>
              </a:rPr>
              <a:t>en  </a:t>
            </a:r>
            <a:r>
              <a:rPr sz="2750" spc="-85" dirty="0">
                <a:latin typeface="Arial"/>
                <a:cs typeface="Arial"/>
              </a:rPr>
              <a:t>establecimientos </a:t>
            </a:r>
            <a:r>
              <a:rPr sz="2750" spc="-130" dirty="0">
                <a:latin typeface="Arial"/>
                <a:cs typeface="Arial"/>
              </a:rPr>
              <a:t>de </a:t>
            </a:r>
            <a:r>
              <a:rPr sz="2750" spc="-45" dirty="0">
                <a:latin typeface="Arial"/>
                <a:cs typeface="Arial"/>
              </a:rPr>
              <a:t>alojamiento </a:t>
            </a:r>
            <a:r>
              <a:rPr sz="2750" spc="-50" dirty="0">
                <a:latin typeface="Arial"/>
                <a:cs typeface="Arial"/>
              </a:rPr>
              <a:t>hotelero, </a:t>
            </a:r>
            <a:r>
              <a:rPr sz="2750" spc="-120" dirty="0">
                <a:latin typeface="Arial"/>
                <a:cs typeface="Arial"/>
              </a:rPr>
              <a:t>y </a:t>
            </a:r>
            <a:r>
              <a:rPr sz="2750" spc="-165" dirty="0">
                <a:latin typeface="Arial"/>
                <a:cs typeface="Arial"/>
              </a:rPr>
              <a:t>su </a:t>
            </a:r>
            <a:r>
              <a:rPr sz="2750" spc="-114" dirty="0">
                <a:latin typeface="Arial"/>
                <a:cs typeface="Arial"/>
              </a:rPr>
              <a:t>consumo  </a:t>
            </a:r>
            <a:r>
              <a:rPr sz="2750" spc="-125" dirty="0">
                <a:latin typeface="Arial"/>
                <a:cs typeface="Arial"/>
              </a:rPr>
              <a:t>en </a:t>
            </a:r>
            <a:r>
              <a:rPr sz="2750" spc="-170" dirty="0">
                <a:latin typeface="Arial"/>
                <a:cs typeface="Arial"/>
              </a:rPr>
              <a:t>esencia </a:t>
            </a:r>
            <a:r>
              <a:rPr sz="2750" spc="-235" dirty="0">
                <a:latin typeface="Arial"/>
                <a:cs typeface="Arial"/>
              </a:rPr>
              <a:t>es</a:t>
            </a:r>
            <a:r>
              <a:rPr sz="2750" spc="-415" dirty="0">
                <a:latin typeface="Arial"/>
                <a:cs typeface="Arial"/>
              </a:rPr>
              <a:t> </a:t>
            </a:r>
            <a:r>
              <a:rPr sz="2750" spc="-55" dirty="0">
                <a:latin typeface="Arial"/>
                <a:cs typeface="Arial"/>
              </a:rPr>
              <a:t>turístico.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TIPOLOGÍA DE LOS MUNICIPIOS TURÍSTICOS</a:t>
            </a:r>
            <a:endParaRPr lang="en-US" dirty="0"/>
          </a:p>
        </p:txBody>
      </p:sp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just">
              <a:lnSpc>
                <a:spcPct val="101800"/>
              </a:lnSpc>
              <a:spcBef>
                <a:spcPts val="65"/>
              </a:spcBef>
            </a:pPr>
            <a:r>
              <a:rPr sz="2750" spc="-55" dirty="0">
                <a:latin typeface="Arial"/>
                <a:cs typeface="Arial"/>
              </a:rPr>
              <a:t>Municipios </a:t>
            </a:r>
            <a:r>
              <a:rPr sz="2750" spc="-130" dirty="0">
                <a:latin typeface="Arial"/>
                <a:cs typeface="Arial"/>
              </a:rPr>
              <a:t>de </a:t>
            </a:r>
            <a:r>
              <a:rPr sz="2750" spc="-65" dirty="0">
                <a:latin typeface="Arial"/>
                <a:cs typeface="Arial"/>
              </a:rPr>
              <a:t>destino </a:t>
            </a:r>
            <a:r>
              <a:rPr sz="2750" spc="-110" dirty="0">
                <a:latin typeface="Arial"/>
                <a:cs typeface="Arial"/>
              </a:rPr>
              <a:t>vacacional.- </a:t>
            </a:r>
            <a:r>
              <a:rPr sz="2750" spc="-155" dirty="0">
                <a:latin typeface="Arial"/>
                <a:cs typeface="Arial"/>
              </a:rPr>
              <a:t>Reciben </a:t>
            </a:r>
            <a:r>
              <a:rPr sz="2750" spc="-55" dirty="0">
                <a:latin typeface="Arial"/>
                <a:cs typeface="Arial"/>
              </a:rPr>
              <a:t>un </a:t>
            </a:r>
            <a:r>
              <a:rPr sz="2750" spc="-80" dirty="0">
                <a:latin typeface="Arial"/>
                <a:cs typeface="Arial"/>
              </a:rPr>
              <a:t>mayor </a:t>
            </a:r>
            <a:r>
              <a:rPr sz="2750" spc="-70" dirty="0">
                <a:latin typeface="Arial"/>
                <a:cs typeface="Arial"/>
              </a:rPr>
              <a:t>volumen  </a:t>
            </a:r>
            <a:r>
              <a:rPr sz="2750" spc="-130" dirty="0">
                <a:latin typeface="Arial"/>
                <a:cs typeface="Arial"/>
              </a:rPr>
              <a:t>de </a:t>
            </a:r>
            <a:r>
              <a:rPr sz="2750" dirty="0">
                <a:latin typeface="Arial"/>
                <a:cs typeface="Arial"/>
              </a:rPr>
              <a:t>“turismo </a:t>
            </a:r>
            <a:r>
              <a:rPr sz="2750" spc="-130" dirty="0">
                <a:latin typeface="Arial"/>
                <a:cs typeface="Arial"/>
              </a:rPr>
              <a:t>de </a:t>
            </a:r>
            <a:r>
              <a:rPr sz="2750" spc="-90" dirty="0">
                <a:latin typeface="Arial"/>
                <a:cs typeface="Arial"/>
              </a:rPr>
              <a:t>estadía” </a:t>
            </a:r>
            <a:r>
              <a:rPr sz="2750" spc="-95" dirty="0">
                <a:latin typeface="Arial"/>
                <a:cs typeface="Arial"/>
              </a:rPr>
              <a:t>que </a:t>
            </a:r>
            <a:r>
              <a:rPr sz="2750" spc="-105" dirty="0">
                <a:latin typeface="Arial"/>
                <a:cs typeface="Arial"/>
              </a:rPr>
              <a:t>permanece </a:t>
            </a:r>
            <a:r>
              <a:rPr sz="2750" spc="-90" dirty="0">
                <a:latin typeface="Arial"/>
                <a:cs typeface="Arial"/>
              </a:rPr>
              <a:t>de </a:t>
            </a:r>
            <a:r>
              <a:rPr sz="2750" spc="-145" dirty="0">
                <a:latin typeface="Arial"/>
                <a:cs typeface="Arial"/>
              </a:rPr>
              <a:t>vacaciones </a:t>
            </a:r>
            <a:r>
              <a:rPr sz="2750" spc="-90" dirty="0">
                <a:latin typeface="Arial"/>
                <a:cs typeface="Arial"/>
              </a:rPr>
              <a:t>en </a:t>
            </a:r>
            <a:r>
              <a:rPr sz="2750" spc="-35" dirty="0">
                <a:latin typeface="Arial"/>
                <a:cs typeface="Arial"/>
              </a:rPr>
              <a:t>un  </a:t>
            </a:r>
            <a:r>
              <a:rPr sz="2750" spc="-105" dirty="0">
                <a:latin typeface="Arial"/>
                <a:cs typeface="Arial"/>
              </a:rPr>
              <a:t>lugar </a:t>
            </a:r>
            <a:r>
              <a:rPr sz="2750" spc="-30" dirty="0">
                <a:latin typeface="Arial"/>
                <a:cs typeface="Arial"/>
              </a:rPr>
              <a:t>por </a:t>
            </a:r>
            <a:r>
              <a:rPr sz="2750" spc="-90" dirty="0">
                <a:latin typeface="Arial"/>
                <a:cs typeface="Arial"/>
              </a:rPr>
              <a:t>períodos  </a:t>
            </a:r>
            <a:r>
              <a:rPr sz="2750" spc="-95" dirty="0">
                <a:latin typeface="Arial"/>
                <a:cs typeface="Arial"/>
              </a:rPr>
              <a:t>prolongados. </a:t>
            </a:r>
            <a:r>
              <a:rPr sz="2750" spc="-80" dirty="0">
                <a:latin typeface="Arial"/>
                <a:cs typeface="Arial"/>
              </a:rPr>
              <a:t>Durante </a:t>
            </a:r>
            <a:r>
              <a:rPr sz="2750" spc="-165" dirty="0">
                <a:latin typeface="Arial"/>
                <a:cs typeface="Arial"/>
              </a:rPr>
              <a:t>su</a:t>
            </a:r>
            <a:r>
              <a:rPr sz="2750" spc="430" dirty="0">
                <a:latin typeface="Arial"/>
                <a:cs typeface="Arial"/>
              </a:rPr>
              <a:t> </a:t>
            </a:r>
            <a:r>
              <a:rPr sz="2750" spc="-114" dirty="0">
                <a:latin typeface="Arial"/>
                <a:cs typeface="Arial"/>
              </a:rPr>
              <a:t>estancia </a:t>
            </a:r>
            <a:r>
              <a:rPr sz="2750" spc="-260" dirty="0">
                <a:latin typeface="Arial"/>
                <a:cs typeface="Arial"/>
              </a:rPr>
              <a:t>se  </a:t>
            </a:r>
            <a:r>
              <a:rPr sz="2750" spc="-120" dirty="0">
                <a:latin typeface="Arial"/>
                <a:cs typeface="Arial"/>
              </a:rPr>
              <a:t>hospedan </a:t>
            </a:r>
            <a:r>
              <a:rPr sz="2750" spc="-90" dirty="0">
                <a:latin typeface="Arial"/>
                <a:cs typeface="Arial"/>
              </a:rPr>
              <a:t>en </a:t>
            </a:r>
            <a:r>
              <a:rPr sz="2750" spc="-114" dirty="0">
                <a:latin typeface="Arial"/>
                <a:cs typeface="Arial"/>
              </a:rPr>
              <a:t>residencias </a:t>
            </a:r>
            <a:r>
              <a:rPr sz="2750" spc="-65" dirty="0">
                <a:latin typeface="Arial"/>
                <a:cs typeface="Arial"/>
              </a:rPr>
              <a:t>o </a:t>
            </a:r>
            <a:r>
              <a:rPr sz="2750" spc="-75" dirty="0">
                <a:latin typeface="Arial"/>
                <a:cs typeface="Arial"/>
              </a:rPr>
              <a:t>departamentos propios </a:t>
            </a:r>
            <a:r>
              <a:rPr sz="2750" spc="-65" dirty="0">
                <a:latin typeface="Arial"/>
                <a:cs typeface="Arial"/>
              </a:rPr>
              <a:t>o </a:t>
            </a:r>
            <a:r>
              <a:rPr sz="2750" spc="-85" dirty="0">
                <a:latin typeface="Arial"/>
                <a:cs typeface="Arial"/>
              </a:rPr>
              <a:t>rentados,  </a:t>
            </a:r>
            <a:r>
              <a:rPr sz="2750" spc="-120" dirty="0">
                <a:latin typeface="Arial"/>
                <a:cs typeface="Arial"/>
              </a:rPr>
              <a:t>y </a:t>
            </a:r>
            <a:r>
              <a:rPr sz="2750" spc="-200" dirty="0">
                <a:latin typeface="Arial"/>
                <a:cs typeface="Arial"/>
              </a:rPr>
              <a:t>su </a:t>
            </a:r>
            <a:r>
              <a:rPr sz="2750" spc="-125" dirty="0">
                <a:latin typeface="Arial"/>
                <a:cs typeface="Arial"/>
              </a:rPr>
              <a:t>consumo </a:t>
            </a:r>
            <a:r>
              <a:rPr sz="2750" spc="-235" dirty="0">
                <a:latin typeface="Arial"/>
                <a:cs typeface="Arial"/>
              </a:rPr>
              <a:t>se </a:t>
            </a:r>
            <a:r>
              <a:rPr sz="2750" spc="-150" dirty="0">
                <a:latin typeface="Arial"/>
                <a:cs typeface="Arial"/>
              </a:rPr>
              <a:t>asemeja </a:t>
            </a:r>
            <a:r>
              <a:rPr sz="2750" spc="-200" dirty="0">
                <a:latin typeface="Arial"/>
                <a:cs typeface="Arial"/>
              </a:rPr>
              <a:t>a </a:t>
            </a:r>
            <a:r>
              <a:rPr sz="2750" spc="-90" dirty="0">
                <a:latin typeface="Arial"/>
                <a:cs typeface="Arial"/>
              </a:rPr>
              <a:t>un </a:t>
            </a:r>
            <a:r>
              <a:rPr sz="2750" spc="-15" dirty="0">
                <a:latin typeface="Arial"/>
                <a:cs typeface="Arial"/>
              </a:rPr>
              <a:t>tipo </a:t>
            </a:r>
            <a:r>
              <a:rPr sz="2750" spc="-130" dirty="0">
                <a:latin typeface="Arial"/>
                <a:cs typeface="Arial"/>
              </a:rPr>
              <a:t>de </a:t>
            </a:r>
            <a:r>
              <a:rPr sz="2750" spc="-125" dirty="0">
                <a:latin typeface="Arial"/>
                <a:cs typeface="Arial"/>
              </a:rPr>
              <a:t>consumo</a:t>
            </a:r>
            <a:r>
              <a:rPr sz="2750" spc="165" dirty="0">
                <a:latin typeface="Arial"/>
                <a:cs typeface="Arial"/>
              </a:rPr>
              <a:t> </a:t>
            </a:r>
            <a:r>
              <a:rPr sz="2750" spc="-85" dirty="0">
                <a:latin typeface="Arial"/>
                <a:cs typeface="Arial"/>
              </a:rPr>
              <a:t>doméstico.</a:t>
            </a:r>
            <a:endParaRPr sz="27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80"/>
              </a:spcBef>
            </a:pPr>
            <a:r>
              <a:rPr sz="2750" spc="-320" dirty="0">
                <a:latin typeface="Arial"/>
                <a:cs typeface="Arial"/>
              </a:rPr>
              <a:t>Sus</a:t>
            </a:r>
            <a:r>
              <a:rPr sz="2750" spc="-60" dirty="0">
                <a:latin typeface="Arial"/>
                <a:cs typeface="Arial"/>
              </a:rPr>
              <a:t> </a:t>
            </a:r>
            <a:r>
              <a:rPr sz="2750" spc="-105" dirty="0">
                <a:latin typeface="Arial"/>
                <a:cs typeface="Arial"/>
              </a:rPr>
              <a:t>diferencias:</a:t>
            </a:r>
            <a:endParaRPr sz="2750">
              <a:latin typeface="Arial"/>
              <a:cs typeface="Arial"/>
            </a:endParaRPr>
          </a:p>
          <a:p>
            <a:pPr marL="469900" indent="-457200" algn="just">
              <a:lnSpc>
                <a:spcPct val="100000"/>
              </a:lnSpc>
              <a:spcBef>
                <a:spcPts val="80"/>
              </a:spcBef>
              <a:buChar char="•"/>
              <a:tabLst>
                <a:tab pos="470534" algn="l"/>
              </a:tabLst>
            </a:pPr>
            <a:r>
              <a:rPr sz="2750" spc="5" dirty="0">
                <a:latin typeface="Arial"/>
                <a:cs typeface="Arial"/>
              </a:rPr>
              <a:t>Motivo </a:t>
            </a:r>
            <a:r>
              <a:rPr sz="2750" spc="-130" dirty="0">
                <a:latin typeface="Arial"/>
                <a:cs typeface="Arial"/>
              </a:rPr>
              <a:t>de </a:t>
            </a:r>
            <a:r>
              <a:rPr sz="2750" spc="-110" dirty="0">
                <a:latin typeface="Arial"/>
                <a:cs typeface="Arial"/>
              </a:rPr>
              <a:t>la</a:t>
            </a:r>
            <a:r>
              <a:rPr sz="2750" spc="-135" dirty="0">
                <a:latin typeface="Arial"/>
                <a:cs typeface="Arial"/>
              </a:rPr>
              <a:t> </a:t>
            </a:r>
            <a:r>
              <a:rPr sz="2750" spc="-90" dirty="0">
                <a:latin typeface="Arial"/>
                <a:cs typeface="Arial"/>
              </a:rPr>
              <a:t>visita</a:t>
            </a:r>
            <a:endParaRPr sz="2750">
              <a:latin typeface="Arial"/>
              <a:cs typeface="Arial"/>
            </a:endParaRPr>
          </a:p>
          <a:p>
            <a:pPr marL="469900" indent="-457200" algn="just">
              <a:lnSpc>
                <a:spcPct val="100000"/>
              </a:lnSpc>
              <a:spcBef>
                <a:spcPts val="80"/>
              </a:spcBef>
              <a:buChar char="•"/>
              <a:tabLst>
                <a:tab pos="470534" algn="l"/>
              </a:tabLst>
            </a:pPr>
            <a:r>
              <a:rPr sz="2750" spc="-125" dirty="0">
                <a:latin typeface="Arial"/>
                <a:cs typeface="Arial"/>
              </a:rPr>
              <a:t>Tiempo </a:t>
            </a:r>
            <a:r>
              <a:rPr sz="2750" spc="-130" dirty="0">
                <a:latin typeface="Arial"/>
                <a:cs typeface="Arial"/>
              </a:rPr>
              <a:t>de</a:t>
            </a:r>
            <a:r>
              <a:rPr sz="2750" spc="10" dirty="0">
                <a:latin typeface="Arial"/>
                <a:cs typeface="Arial"/>
              </a:rPr>
              <a:t> </a:t>
            </a:r>
            <a:r>
              <a:rPr sz="2750" spc="-114" dirty="0">
                <a:latin typeface="Arial"/>
                <a:cs typeface="Arial"/>
              </a:rPr>
              <a:t>permanencia</a:t>
            </a:r>
            <a:endParaRPr sz="2750">
              <a:latin typeface="Arial"/>
              <a:cs typeface="Arial"/>
            </a:endParaRPr>
          </a:p>
          <a:p>
            <a:pPr marL="469900" indent="-457200" algn="just">
              <a:lnSpc>
                <a:spcPct val="100000"/>
              </a:lnSpc>
              <a:spcBef>
                <a:spcPts val="5"/>
              </a:spcBef>
              <a:buChar char="•"/>
              <a:tabLst>
                <a:tab pos="470534" algn="l"/>
              </a:tabLst>
            </a:pPr>
            <a:r>
              <a:rPr sz="2750" spc="-130" dirty="0">
                <a:latin typeface="Arial"/>
                <a:cs typeface="Arial"/>
              </a:rPr>
              <a:t>Tipo de</a:t>
            </a:r>
            <a:r>
              <a:rPr sz="2750" spc="15" dirty="0">
                <a:latin typeface="Arial"/>
                <a:cs typeface="Arial"/>
              </a:rPr>
              <a:t> </a:t>
            </a:r>
            <a:r>
              <a:rPr sz="2750" spc="-60" dirty="0">
                <a:latin typeface="Arial"/>
                <a:cs typeface="Arial"/>
              </a:rPr>
              <a:t>alojamiento</a:t>
            </a:r>
            <a:endParaRPr sz="2750">
              <a:latin typeface="Arial"/>
              <a:cs typeface="Arial"/>
            </a:endParaRPr>
          </a:p>
          <a:p>
            <a:pPr marL="469900" indent="-457200" algn="just">
              <a:lnSpc>
                <a:spcPct val="100000"/>
              </a:lnSpc>
              <a:spcBef>
                <a:spcPts val="80"/>
              </a:spcBef>
              <a:buChar char="•"/>
              <a:tabLst>
                <a:tab pos="470534" algn="l"/>
              </a:tabLst>
            </a:pPr>
            <a:r>
              <a:rPr sz="2750" spc="-170" dirty="0">
                <a:latin typeface="Arial"/>
                <a:cs typeface="Arial"/>
              </a:rPr>
              <a:t>Consumo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INSERCIÓN DEL TURISMO	EN LA ESTRUCTURA  ORGANIZACIONAL DEL MUNICIPIO</a:t>
            </a:r>
            <a:endParaRPr lang="en-US" sz="3300" dirty="0"/>
          </a:p>
        </p:txBody>
      </p:sp>
      <p:sp>
        <p:nvSpPr>
          <p:cNvPr id="5" name="object 3"/>
          <p:cNvSpPr/>
          <p:nvPr/>
        </p:nvSpPr>
        <p:spPr>
          <a:xfrm>
            <a:off x="214282" y="2000240"/>
            <a:ext cx="8643998" cy="45005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1857356" y="214290"/>
            <a:ext cx="5286412" cy="6297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58332"/>
            <a:ext cx="8686800" cy="1399032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COORDINACIÓN FACTOR CLAVE PARA EL  FUNCIONAMIENTO Y  CUMPLIMIENTO TURÍSTICO DEL  MUNICIPIO.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571744"/>
            <a:ext cx="8229600" cy="4500562"/>
          </a:xfrm>
        </p:spPr>
        <p:txBody>
          <a:bodyPr>
            <a:normAutofit fontScale="77500" lnSpcReduction="20000"/>
          </a:bodyPr>
          <a:lstStyle/>
          <a:p>
            <a:pPr marL="298450" marR="10160" indent="-28575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298450" algn="l"/>
              </a:tabLst>
            </a:pPr>
            <a:r>
              <a:rPr lang="es-ES" sz="3200" spc="-145" dirty="0" smtClean="0">
                <a:latin typeface="Arial"/>
                <a:cs typeface="Arial"/>
              </a:rPr>
              <a:t>Debe </a:t>
            </a:r>
            <a:r>
              <a:rPr lang="es-ES" sz="3200" spc="-60" dirty="0" smtClean="0">
                <a:latin typeface="Arial"/>
                <a:cs typeface="Arial"/>
              </a:rPr>
              <a:t>mantener </a:t>
            </a:r>
            <a:r>
              <a:rPr lang="es-ES" sz="3200" spc="-100" dirty="0" smtClean="0">
                <a:latin typeface="Arial"/>
                <a:cs typeface="Arial"/>
              </a:rPr>
              <a:t>una </a:t>
            </a:r>
            <a:r>
              <a:rPr lang="es-ES" sz="3200" spc="-85" dirty="0" smtClean="0">
                <a:latin typeface="Arial"/>
                <a:cs typeface="Arial"/>
              </a:rPr>
              <a:t>coordinación </a:t>
            </a:r>
            <a:r>
              <a:rPr lang="es-ES" sz="3200" spc="-100" dirty="0" smtClean="0">
                <a:latin typeface="Arial"/>
                <a:cs typeface="Arial"/>
              </a:rPr>
              <a:t>con </a:t>
            </a:r>
            <a:r>
              <a:rPr lang="es-ES" sz="3200" spc="-165" dirty="0" smtClean="0">
                <a:latin typeface="Arial"/>
                <a:cs typeface="Arial"/>
              </a:rPr>
              <a:t>las </a:t>
            </a:r>
            <a:r>
              <a:rPr lang="es-ES" sz="3200" spc="-90" dirty="0" smtClean="0">
                <a:latin typeface="Arial"/>
                <a:cs typeface="Arial"/>
              </a:rPr>
              <a:t>entidades  </a:t>
            </a:r>
            <a:r>
              <a:rPr lang="es-ES" sz="3200" spc="-105" dirty="0" smtClean="0">
                <a:latin typeface="Arial"/>
                <a:cs typeface="Arial"/>
              </a:rPr>
              <a:t>públicas </a:t>
            </a:r>
            <a:r>
              <a:rPr lang="es-ES" sz="3200" spc="-160" dirty="0" smtClean="0">
                <a:latin typeface="Arial"/>
                <a:cs typeface="Arial"/>
              </a:rPr>
              <a:t>encargadas </a:t>
            </a:r>
            <a:r>
              <a:rPr lang="es-ES" sz="3200" spc="-105" dirty="0" smtClean="0">
                <a:latin typeface="Arial"/>
                <a:cs typeface="Arial"/>
              </a:rPr>
              <a:t>de </a:t>
            </a:r>
            <a:r>
              <a:rPr lang="es-ES" sz="3200" spc="-95" dirty="0" smtClean="0">
                <a:latin typeface="Arial"/>
                <a:cs typeface="Arial"/>
              </a:rPr>
              <a:t>prestación </a:t>
            </a:r>
            <a:r>
              <a:rPr lang="es-ES" sz="3200" spc="-105" dirty="0" smtClean="0">
                <a:latin typeface="Arial"/>
                <a:cs typeface="Arial"/>
              </a:rPr>
              <a:t>de </a:t>
            </a:r>
            <a:r>
              <a:rPr lang="es-ES" sz="3200" spc="-114" dirty="0" smtClean="0">
                <a:latin typeface="Arial"/>
                <a:cs typeface="Arial"/>
              </a:rPr>
              <a:t>servicios </a:t>
            </a:r>
            <a:r>
              <a:rPr lang="es-ES" sz="3200" spc="-165" dirty="0" smtClean="0">
                <a:latin typeface="Arial"/>
                <a:cs typeface="Arial"/>
              </a:rPr>
              <a:t>básicos </a:t>
            </a:r>
            <a:r>
              <a:rPr lang="es-ES" sz="3200" spc="-114" dirty="0" smtClean="0">
                <a:latin typeface="Arial"/>
                <a:cs typeface="Arial"/>
              </a:rPr>
              <a:t>al  </a:t>
            </a:r>
            <a:r>
              <a:rPr lang="es-ES" sz="3200" spc="-65" dirty="0" smtClean="0">
                <a:latin typeface="Arial"/>
                <a:cs typeface="Arial"/>
              </a:rPr>
              <a:t>municipio, </a:t>
            </a:r>
            <a:r>
              <a:rPr lang="es-ES" sz="3200" spc="-160" dirty="0" smtClean="0">
                <a:latin typeface="Arial"/>
                <a:cs typeface="Arial"/>
              </a:rPr>
              <a:t>además </a:t>
            </a:r>
            <a:r>
              <a:rPr lang="es-ES" sz="3200" spc="-105" dirty="0" smtClean="0">
                <a:latin typeface="Arial"/>
                <a:cs typeface="Arial"/>
              </a:rPr>
              <a:t>de una </a:t>
            </a:r>
            <a:r>
              <a:rPr lang="es-ES" sz="3200" spc="-85" dirty="0" smtClean="0">
                <a:latin typeface="Arial"/>
                <a:cs typeface="Arial"/>
              </a:rPr>
              <a:t>intensa </a:t>
            </a:r>
            <a:r>
              <a:rPr lang="es-ES" sz="3200" spc="-80" dirty="0" smtClean="0">
                <a:latin typeface="Arial"/>
                <a:cs typeface="Arial"/>
              </a:rPr>
              <a:t>relación </a:t>
            </a:r>
            <a:r>
              <a:rPr lang="es-ES" sz="3200" spc="-95" dirty="0" smtClean="0">
                <a:latin typeface="Arial"/>
                <a:cs typeface="Arial"/>
              </a:rPr>
              <a:t>coordinada  </a:t>
            </a:r>
            <a:r>
              <a:rPr lang="es-ES" sz="3200" spc="-100" dirty="0" smtClean="0">
                <a:latin typeface="Arial"/>
                <a:cs typeface="Arial"/>
              </a:rPr>
              <a:t>con </a:t>
            </a:r>
            <a:r>
              <a:rPr lang="es-ES" sz="3200" spc="-90" dirty="0" smtClean="0">
                <a:latin typeface="Arial"/>
                <a:cs typeface="Arial"/>
              </a:rPr>
              <a:t>otras </a:t>
            </a:r>
            <a:r>
              <a:rPr lang="es-ES" sz="3200" spc="-95" dirty="0" smtClean="0">
                <a:latin typeface="Arial"/>
                <a:cs typeface="Arial"/>
              </a:rPr>
              <a:t>entidades </a:t>
            </a:r>
            <a:r>
              <a:rPr lang="es-ES" sz="3200" spc="-110" dirty="0" smtClean="0">
                <a:latin typeface="Arial"/>
                <a:cs typeface="Arial"/>
              </a:rPr>
              <a:t>públicas </a:t>
            </a:r>
            <a:r>
              <a:rPr lang="es-ES" sz="3200" spc="-120" dirty="0" smtClean="0">
                <a:latin typeface="Arial"/>
                <a:cs typeface="Arial"/>
              </a:rPr>
              <a:t>nacionales </a:t>
            </a:r>
            <a:r>
              <a:rPr lang="es-ES" sz="3200" spc="-90" dirty="0" smtClean="0">
                <a:latin typeface="Arial"/>
                <a:cs typeface="Arial"/>
              </a:rPr>
              <a:t>que </a:t>
            </a:r>
            <a:r>
              <a:rPr lang="es-ES" sz="3200" spc="-75" dirty="0" smtClean="0">
                <a:latin typeface="Arial"/>
                <a:cs typeface="Arial"/>
              </a:rPr>
              <a:t>inciden </a:t>
            </a:r>
            <a:r>
              <a:rPr lang="es-ES" sz="3200" spc="-105" dirty="0" smtClean="0">
                <a:latin typeface="Arial"/>
                <a:cs typeface="Arial"/>
              </a:rPr>
              <a:t>en </a:t>
            </a:r>
            <a:r>
              <a:rPr lang="es-ES" sz="3200" spc="-114" dirty="0" smtClean="0">
                <a:latin typeface="Arial"/>
                <a:cs typeface="Arial"/>
              </a:rPr>
              <a:t>la  </a:t>
            </a:r>
            <a:r>
              <a:rPr lang="es-ES" sz="3200" spc="-85" dirty="0" smtClean="0">
                <a:latin typeface="Arial"/>
                <a:cs typeface="Arial"/>
              </a:rPr>
              <a:t>actividad </a:t>
            </a:r>
            <a:r>
              <a:rPr lang="es-ES" sz="3200" spc="-55" dirty="0" smtClean="0">
                <a:latin typeface="Arial"/>
                <a:cs typeface="Arial"/>
              </a:rPr>
              <a:t>turística </a:t>
            </a:r>
            <a:r>
              <a:rPr lang="es-ES" sz="3200" spc="-65" dirty="0" smtClean="0">
                <a:latin typeface="Arial"/>
                <a:cs typeface="Arial"/>
              </a:rPr>
              <a:t>del </a:t>
            </a:r>
            <a:r>
              <a:rPr lang="es-ES" sz="3200" spc="-55" dirty="0" smtClean="0">
                <a:latin typeface="Arial"/>
                <a:cs typeface="Arial"/>
              </a:rPr>
              <a:t>municipio </a:t>
            </a:r>
            <a:r>
              <a:rPr lang="es-ES" sz="3200" spc="-114" dirty="0" smtClean="0">
                <a:latin typeface="Arial"/>
                <a:cs typeface="Arial"/>
              </a:rPr>
              <a:t>y </a:t>
            </a:r>
            <a:r>
              <a:rPr lang="es-ES" sz="3200" spc="-185" dirty="0" smtClean="0">
                <a:latin typeface="Arial"/>
                <a:cs typeface="Arial"/>
              </a:rPr>
              <a:t>a </a:t>
            </a:r>
            <a:r>
              <a:rPr lang="es-ES" sz="3200" spc="-100" dirty="0" smtClean="0">
                <a:latin typeface="Arial"/>
                <a:cs typeface="Arial"/>
              </a:rPr>
              <a:t>la </a:t>
            </a:r>
            <a:r>
              <a:rPr lang="es-ES" sz="3200" spc="-185" dirty="0" smtClean="0">
                <a:latin typeface="Arial"/>
                <a:cs typeface="Arial"/>
              </a:rPr>
              <a:t>vez </a:t>
            </a:r>
            <a:r>
              <a:rPr lang="es-ES" sz="3200" spc="-100" dirty="0" smtClean="0">
                <a:latin typeface="Arial"/>
                <a:cs typeface="Arial"/>
              </a:rPr>
              <a:t>debe </a:t>
            </a:r>
            <a:r>
              <a:rPr lang="es-ES" sz="3200" spc="-65" dirty="0" smtClean="0">
                <a:latin typeface="Arial"/>
                <a:cs typeface="Arial"/>
              </a:rPr>
              <a:t>coordinar  </a:t>
            </a:r>
            <a:r>
              <a:rPr lang="es-ES" sz="3200" spc="-50" dirty="0" smtClean="0">
                <a:latin typeface="Arial"/>
                <a:cs typeface="Arial"/>
              </a:rPr>
              <a:t>internamente </a:t>
            </a:r>
            <a:r>
              <a:rPr lang="es-ES" sz="3200" spc="-165" dirty="0" smtClean="0">
                <a:latin typeface="Arial"/>
                <a:cs typeface="Arial"/>
              </a:rPr>
              <a:t>las </a:t>
            </a:r>
            <a:r>
              <a:rPr lang="es-ES" sz="3200" spc="-114" dirty="0" smtClean="0">
                <a:latin typeface="Arial"/>
                <a:cs typeface="Arial"/>
              </a:rPr>
              <a:t>dependencias </a:t>
            </a:r>
            <a:r>
              <a:rPr lang="es-ES" sz="3200" spc="-75" dirty="0" smtClean="0">
                <a:latin typeface="Arial"/>
                <a:cs typeface="Arial"/>
              </a:rPr>
              <a:t>internas </a:t>
            </a:r>
            <a:r>
              <a:rPr lang="es-ES" sz="3200" spc="-90" dirty="0" smtClean="0">
                <a:latin typeface="Arial"/>
                <a:cs typeface="Arial"/>
              </a:rPr>
              <a:t>que </a:t>
            </a:r>
            <a:r>
              <a:rPr lang="es-ES" sz="3200" spc="-45" dirty="0" smtClean="0">
                <a:latin typeface="Arial"/>
                <a:cs typeface="Arial"/>
              </a:rPr>
              <a:t>tienen </a:t>
            </a:r>
            <a:r>
              <a:rPr lang="es-ES" sz="3200" spc="-50" dirty="0" smtClean="0">
                <a:latin typeface="Arial"/>
                <a:cs typeface="Arial"/>
              </a:rPr>
              <a:t>in-  </a:t>
            </a:r>
            <a:r>
              <a:rPr lang="es-ES" sz="3200" spc="-110" dirty="0" smtClean="0">
                <a:latin typeface="Arial"/>
                <a:cs typeface="Arial"/>
              </a:rPr>
              <a:t>gerencia </a:t>
            </a:r>
            <a:r>
              <a:rPr lang="es-ES" sz="3200" spc="-95" dirty="0" smtClean="0">
                <a:latin typeface="Arial"/>
                <a:cs typeface="Arial"/>
              </a:rPr>
              <a:t>sobre </a:t>
            </a:r>
            <a:r>
              <a:rPr lang="es-ES" sz="3200" spc="-65" dirty="0" smtClean="0">
                <a:latin typeface="Arial"/>
                <a:cs typeface="Arial"/>
              </a:rPr>
              <a:t>el </a:t>
            </a:r>
            <a:r>
              <a:rPr lang="es-ES" sz="3200" spc="-85" dirty="0" smtClean="0">
                <a:latin typeface="Arial"/>
                <a:cs typeface="Arial"/>
              </a:rPr>
              <a:t>desarrollo </a:t>
            </a:r>
            <a:r>
              <a:rPr lang="es-ES" sz="3200" spc="-105" dirty="0" smtClean="0">
                <a:latin typeface="Arial"/>
                <a:cs typeface="Arial"/>
              </a:rPr>
              <a:t>de </a:t>
            </a:r>
            <a:r>
              <a:rPr lang="es-ES" sz="3200" spc="-100" dirty="0" smtClean="0">
                <a:latin typeface="Arial"/>
                <a:cs typeface="Arial"/>
              </a:rPr>
              <a:t>la </a:t>
            </a:r>
            <a:r>
              <a:rPr lang="es-ES" sz="3200" spc="-85" dirty="0" smtClean="0">
                <a:latin typeface="Arial"/>
                <a:cs typeface="Arial"/>
              </a:rPr>
              <a:t>actividad</a:t>
            </a:r>
            <a:r>
              <a:rPr lang="es-ES" sz="3200" spc="-310" dirty="0" smtClean="0">
                <a:latin typeface="Arial"/>
                <a:cs typeface="Arial"/>
              </a:rPr>
              <a:t> </a:t>
            </a:r>
            <a:r>
              <a:rPr lang="es-ES" sz="3200" spc="-55" dirty="0" smtClean="0">
                <a:latin typeface="Arial"/>
                <a:cs typeface="Arial"/>
              </a:rPr>
              <a:t>turística.</a:t>
            </a:r>
            <a:endParaRPr lang="es-ES" sz="32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lang="es-ES" sz="3600" dirty="0" smtClean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Char char="•"/>
              <a:tabLst>
                <a:tab pos="297815" algn="l"/>
                <a:tab pos="298450" algn="l"/>
                <a:tab pos="1108075" algn="l"/>
                <a:tab pos="2471420" algn="l"/>
                <a:tab pos="3091180" algn="l"/>
                <a:tab pos="4301490" algn="l"/>
                <a:tab pos="5436235" algn="l"/>
                <a:tab pos="6036310" algn="l"/>
                <a:tab pos="6408420" algn="l"/>
              </a:tabLst>
            </a:pPr>
            <a:r>
              <a:rPr lang="es-ES" sz="3200" spc="-145" dirty="0" smtClean="0">
                <a:latin typeface="Arial"/>
                <a:cs typeface="Arial"/>
              </a:rPr>
              <a:t>Debe	</a:t>
            </a:r>
            <a:r>
              <a:rPr lang="es-ES" sz="3200" spc="-70" dirty="0" smtClean="0">
                <a:latin typeface="Arial"/>
                <a:cs typeface="Arial"/>
              </a:rPr>
              <a:t>mantener	</a:t>
            </a:r>
            <a:r>
              <a:rPr lang="es-ES" sz="3200" spc="-105" dirty="0" smtClean="0">
                <a:latin typeface="Arial"/>
                <a:cs typeface="Arial"/>
              </a:rPr>
              <a:t>una	</a:t>
            </a:r>
            <a:r>
              <a:rPr lang="es-ES" sz="3200" spc="-110" dirty="0" smtClean="0">
                <a:latin typeface="Arial"/>
                <a:cs typeface="Arial"/>
              </a:rPr>
              <a:t>estrecha	</a:t>
            </a:r>
            <a:r>
              <a:rPr lang="es-ES" sz="3200" spc="-80" dirty="0" smtClean="0">
                <a:latin typeface="Arial"/>
                <a:cs typeface="Arial"/>
              </a:rPr>
              <a:t>relación	</a:t>
            </a:r>
            <a:r>
              <a:rPr lang="es-ES" sz="3200" spc="-100" dirty="0" smtClean="0">
                <a:latin typeface="Arial"/>
                <a:cs typeface="Arial"/>
              </a:rPr>
              <a:t>con	</a:t>
            </a:r>
            <a:r>
              <a:rPr lang="es-ES" sz="3200" spc="-60" dirty="0" smtClean="0">
                <a:latin typeface="Arial"/>
                <a:cs typeface="Arial"/>
              </a:rPr>
              <a:t>el	</a:t>
            </a:r>
            <a:r>
              <a:rPr lang="es-ES" sz="3200" spc="-110" dirty="0" smtClean="0">
                <a:latin typeface="Arial"/>
                <a:cs typeface="Arial"/>
              </a:rPr>
              <a:t>organismo</a:t>
            </a:r>
            <a:endParaRPr lang="es-ES" sz="3200" dirty="0" smtClean="0">
              <a:latin typeface="Arial"/>
              <a:cs typeface="Arial"/>
            </a:endParaRPr>
          </a:p>
          <a:p>
            <a:pPr marL="298450">
              <a:lnSpc>
                <a:spcPct val="100000"/>
              </a:lnSpc>
              <a:spcBef>
                <a:spcPts val="50"/>
              </a:spcBef>
            </a:pPr>
            <a:r>
              <a:rPr lang="es-ES" sz="3200" spc="-25" dirty="0" smtClean="0">
                <a:latin typeface="Arial"/>
                <a:cs typeface="Arial"/>
              </a:rPr>
              <a:t>rector </a:t>
            </a:r>
            <a:r>
              <a:rPr lang="es-ES" sz="3200" spc="-100" dirty="0" smtClean="0">
                <a:latin typeface="Arial"/>
                <a:cs typeface="Arial"/>
              </a:rPr>
              <a:t>de la </a:t>
            </a:r>
            <a:r>
              <a:rPr lang="es-ES" sz="3200" spc="-85" dirty="0" smtClean="0">
                <a:latin typeface="Arial"/>
                <a:cs typeface="Arial"/>
              </a:rPr>
              <a:t>actividad </a:t>
            </a:r>
            <a:r>
              <a:rPr lang="es-ES" sz="3200" spc="-55" dirty="0" smtClean="0">
                <a:latin typeface="Arial"/>
                <a:cs typeface="Arial"/>
              </a:rPr>
              <a:t>turística</a:t>
            </a:r>
            <a:r>
              <a:rPr lang="es-ES" sz="3200" spc="-505" dirty="0" smtClean="0">
                <a:latin typeface="Arial"/>
                <a:cs typeface="Arial"/>
              </a:rPr>
              <a:t> </a:t>
            </a:r>
            <a:r>
              <a:rPr lang="es-ES" sz="3200" spc="-105" dirty="0" smtClean="0">
                <a:latin typeface="Arial"/>
                <a:cs typeface="Arial"/>
              </a:rPr>
              <a:t>Nacional.</a:t>
            </a:r>
            <a:endParaRPr lang="es-ES" sz="32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s-ES" sz="3200" dirty="0" smtClean="0">
              <a:latin typeface="Times New Roman"/>
              <a:cs typeface="Times New Roman"/>
            </a:endParaRPr>
          </a:p>
          <a:p>
            <a:pPr marL="298450" marR="11430" indent="-285750" algn="just">
              <a:lnSpc>
                <a:spcPct val="101699"/>
              </a:lnSpc>
              <a:spcBef>
                <a:spcPts val="5"/>
              </a:spcBef>
              <a:buChar char="•"/>
              <a:tabLst>
                <a:tab pos="298450" algn="l"/>
              </a:tabLst>
            </a:pPr>
            <a:r>
              <a:rPr lang="es-ES" sz="3200" spc="-145" dirty="0" smtClean="0">
                <a:latin typeface="Arial"/>
                <a:cs typeface="Arial"/>
              </a:rPr>
              <a:t>Debe </a:t>
            </a:r>
            <a:r>
              <a:rPr lang="es-ES" sz="3200" spc="-70" dirty="0" smtClean="0">
                <a:latin typeface="Arial"/>
                <a:cs typeface="Arial"/>
              </a:rPr>
              <a:t>mantener </a:t>
            </a:r>
            <a:r>
              <a:rPr lang="es-ES" sz="3200" spc="-85" dirty="0" smtClean="0">
                <a:latin typeface="Arial"/>
                <a:cs typeface="Arial"/>
              </a:rPr>
              <a:t>coordinación </a:t>
            </a:r>
            <a:r>
              <a:rPr lang="es-ES" sz="3200" spc="-100" dirty="0" smtClean="0">
                <a:latin typeface="Arial"/>
                <a:cs typeface="Arial"/>
              </a:rPr>
              <a:t>con </a:t>
            </a:r>
            <a:r>
              <a:rPr lang="es-ES" sz="3200" spc="-65" dirty="0" smtClean="0">
                <a:latin typeface="Arial"/>
                <a:cs typeface="Arial"/>
              </a:rPr>
              <a:t>el </a:t>
            </a:r>
            <a:r>
              <a:rPr lang="es-ES" sz="3200" spc="-114" dirty="0" smtClean="0">
                <a:latin typeface="Arial"/>
                <a:cs typeface="Arial"/>
              </a:rPr>
              <a:t>organismo </a:t>
            </a:r>
            <a:r>
              <a:rPr lang="es-ES" sz="3200" spc="-100" dirty="0" smtClean="0">
                <a:latin typeface="Arial"/>
                <a:cs typeface="Arial"/>
              </a:rPr>
              <a:t>nacional  </a:t>
            </a:r>
            <a:r>
              <a:rPr lang="es-ES" sz="3200" spc="-85" dirty="0" smtClean="0">
                <a:latin typeface="Arial"/>
                <a:cs typeface="Arial"/>
              </a:rPr>
              <a:t>que </a:t>
            </a:r>
            <a:r>
              <a:rPr lang="es-ES" sz="3200" spc="-105" dirty="0" smtClean="0">
                <a:latin typeface="Arial"/>
                <a:cs typeface="Arial"/>
              </a:rPr>
              <a:t>establece </a:t>
            </a:r>
            <a:r>
              <a:rPr lang="es-ES" sz="3200" spc="-100" dirty="0" smtClean="0">
                <a:latin typeface="Arial"/>
                <a:cs typeface="Arial"/>
              </a:rPr>
              <a:t>la </a:t>
            </a:r>
            <a:r>
              <a:rPr lang="es-ES" sz="3200" spc="-60" dirty="0" smtClean="0">
                <a:latin typeface="Arial"/>
                <a:cs typeface="Arial"/>
              </a:rPr>
              <a:t>política</a:t>
            </a:r>
            <a:r>
              <a:rPr lang="es-ES" sz="3200" spc="-400" dirty="0" smtClean="0">
                <a:latin typeface="Arial"/>
                <a:cs typeface="Arial"/>
              </a:rPr>
              <a:t> </a:t>
            </a:r>
            <a:r>
              <a:rPr lang="es-ES" sz="3200" spc="-70" dirty="0" smtClean="0">
                <a:latin typeface="Arial"/>
                <a:cs typeface="Arial"/>
              </a:rPr>
              <a:t>ambiental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MUNICIPIO TURÍSTICO Y EL DESARROLLO LOCAL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 l="39019" t="19726" r="23096" b="15820"/>
          <a:stretch>
            <a:fillRect/>
          </a:stretch>
        </p:blipFill>
        <p:spPr bwMode="auto">
          <a:xfrm>
            <a:off x="1928794" y="1500174"/>
            <a:ext cx="5286412" cy="505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</TotalTime>
  <Words>296</Words>
  <Application>Microsoft Office PowerPoint</Application>
  <PresentationFormat>Presentación en pantalla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Times New Roman</vt:lpstr>
      <vt:lpstr>Trebuchet MS</vt:lpstr>
      <vt:lpstr>Verdana</vt:lpstr>
      <vt:lpstr>Wingdings 2</vt:lpstr>
      <vt:lpstr>Brío</vt:lpstr>
      <vt:lpstr>GESTIÓN LOCAL DEL TURISMO</vt:lpstr>
      <vt:lpstr>CALIDAD TURÍSTICA</vt:lpstr>
      <vt:lpstr>MUNICIPIOS TURÍSTICOS</vt:lpstr>
      <vt:lpstr>TIPOLOGÍA DE LOS MUNICIPIOS TURÍSTICOS</vt:lpstr>
      <vt:lpstr>TIPOLOGÍA DE LOS MUNICIPIOS TURÍSTICOS</vt:lpstr>
      <vt:lpstr>INSERCIÓN DEL TURISMO EN LA ESTRUCTURA  ORGANIZACIONAL DEL MUNICIPIO</vt:lpstr>
      <vt:lpstr>Presentación de PowerPoint</vt:lpstr>
      <vt:lpstr>COORDINACIÓN FACTOR CLAVE PARA EL  FUNCIONAMIENTO Y  CUMPLIMIENTO TURÍSTICO DEL  MUNICIPIO.</vt:lpstr>
      <vt:lpstr>MUNICIPIO TURÍSTICO Y EL DESARROLLO LOCAL </vt:lpstr>
      <vt:lpstr>Taller en clase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LOCAL DEL TURISMO</dc:title>
  <dc:creator>Karito Cevallos</dc:creator>
  <cp:lastModifiedBy>Usuario</cp:lastModifiedBy>
  <cp:revision>4</cp:revision>
  <dcterms:created xsi:type="dcterms:W3CDTF">2018-05-01T23:36:12Z</dcterms:created>
  <dcterms:modified xsi:type="dcterms:W3CDTF">2020-02-26T02:44:31Z</dcterms:modified>
</cp:coreProperties>
</file>