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58" r:id="rId5"/>
    <p:sldId id="266" r:id="rId6"/>
    <p:sldId id="267" r:id="rId7"/>
    <p:sldId id="268" r:id="rId8"/>
    <p:sldId id="269" r:id="rId9"/>
    <p:sldId id="270" r:id="rId10"/>
    <p:sldId id="259" r:id="rId11"/>
    <p:sldId id="260" r:id="rId12"/>
    <p:sldId id="261" r:id="rId13"/>
    <p:sldId id="271" r:id="rId14"/>
    <p:sldId id="262" r:id="rId15"/>
    <p:sldId id="274" r:id="rId16"/>
    <p:sldId id="264" r:id="rId17"/>
    <p:sldId id="263" r:id="rId18"/>
    <p:sldId id="273" r:id="rId19"/>
    <p:sldId id="282" r:id="rId20"/>
    <p:sldId id="283" r:id="rId21"/>
    <p:sldId id="284" r:id="rId22"/>
    <p:sldId id="275" r:id="rId23"/>
    <p:sldId id="276" r:id="rId24"/>
    <p:sldId id="277" r:id="rId25"/>
    <p:sldId id="279" r:id="rId26"/>
    <p:sldId id="278" r:id="rId27"/>
    <p:sldId id="280" r:id="rId28"/>
    <p:sldId id="281" r:id="rId2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DED77"/>
    <a:srgbClr val="FFFF99"/>
    <a:srgbClr val="3333FF"/>
    <a:srgbClr val="33CC33"/>
    <a:srgbClr val="99FF66"/>
    <a:srgbClr val="00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A07FD06-6D44-4F0D-9091-959C3E00763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920BDFB-77CD-494E-A8A4-ABFC1672D77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D0BDE2E-B837-41BB-ADF5-B11467EF784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9DBC4B0-AB5F-47C8-B1F1-865FCF230DB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8A0E864-4047-472F-A9C0-23822F70E80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C8C08A5-8062-4BDE-8160-CC95D9F30C2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8A34522-7948-4383-9BB1-2013D72709C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7022E6B3-3742-4762-9967-A8A91B85E4F3}"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98741BC-F752-4FAA-A97E-5F799CA4F47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0928F61-35F3-40BD-A5AA-A706B12A6EA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1F51284-D826-4FA2-85E4-737141E5024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18CA75-08CD-4710-8B4B-E4C54B1F224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6229" y="1443662"/>
            <a:ext cx="4263963" cy="4898417"/>
          </a:xfrm>
          <a:prstGeom prst="rect">
            <a:avLst/>
          </a:prstGeom>
          <a:effectLst>
            <a:glow rad="101600">
              <a:schemeClr val="accent1">
                <a:satMod val="175000"/>
                <a:alpha val="40000"/>
              </a:schemeClr>
            </a:glow>
            <a:innerShdw blurRad="114300">
              <a:prstClr val="black"/>
            </a:innerShdw>
          </a:effectLst>
        </p:spPr>
      </p:pic>
    </p:spTree>
    <p:extLst>
      <p:ext uri="{BB962C8B-B14F-4D97-AF65-F5344CB8AC3E}">
        <p14:creationId xmlns:p14="http://schemas.microsoft.com/office/powerpoint/2010/main" val="2154593940"/>
      </p:ext>
    </p:extLst>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WordArt 5"/>
          <p:cNvSpPr>
            <a:spLocks noChangeArrowheads="1" noChangeShapeType="1" noTextEdit="1"/>
          </p:cNvSpPr>
          <p:nvPr/>
        </p:nvSpPr>
        <p:spPr bwMode="auto">
          <a:xfrm>
            <a:off x="2957513" y="6462713"/>
            <a:ext cx="31718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Introducción</a:t>
            </a:r>
          </a:p>
        </p:txBody>
      </p:sp>
      <p:sp>
        <p:nvSpPr>
          <p:cNvPr id="13318" name="Rectangle 6"/>
          <p:cNvSpPr>
            <a:spLocks noChangeArrowheads="1"/>
          </p:cNvSpPr>
          <p:nvPr/>
        </p:nvSpPr>
        <p:spPr bwMode="auto">
          <a:xfrm>
            <a:off x="0" y="3500438"/>
            <a:ext cx="9144000" cy="1800225"/>
          </a:xfrm>
          <a:prstGeom prst="rect">
            <a:avLst/>
          </a:prstGeom>
          <a:solidFill>
            <a:srgbClr val="CCFFCC">
              <a:alpha val="32941"/>
            </a:srgbClr>
          </a:solidFill>
          <a:ln w="9525">
            <a:noFill/>
            <a:miter lim="800000"/>
            <a:headEnd/>
            <a:tailEnd/>
          </a:ln>
        </p:spPr>
        <p:txBody>
          <a:bodyPr anchor="ctr">
            <a:spAutoFit/>
          </a:bodyPr>
          <a:lstStyle/>
          <a:p>
            <a:pPr algn="ctr"/>
            <a:r>
              <a:rPr lang="es-MX" altLang="zh-CN" sz="2800" b="1">
                <a:ea typeface="SimSun" pitchFamily="2" charset="-122"/>
              </a:rPr>
              <a:t>“Es un conjunto de ideas y sistemas científicos, filosóficos artísticos y religiosos que tienden a reaparecer, incesantemente, en épocas de grandes crisis políticas y sociales“</a:t>
            </a:r>
            <a:endParaRPr lang="es-ES" altLang="zh-CN" sz="2800" b="1">
              <a:ea typeface="SimSun" pitchFamily="2" charset="-122"/>
            </a:endParaRPr>
          </a:p>
        </p:txBody>
      </p:sp>
      <p:sp>
        <p:nvSpPr>
          <p:cNvPr id="13319" name="Text Box 7"/>
          <p:cNvSpPr txBox="1">
            <a:spLocks noChangeArrowheads="1"/>
          </p:cNvSpPr>
          <p:nvPr/>
        </p:nvSpPr>
        <p:spPr bwMode="auto">
          <a:xfrm>
            <a:off x="0" y="1628775"/>
            <a:ext cx="9144000" cy="946150"/>
          </a:xfrm>
          <a:prstGeom prst="rect">
            <a:avLst/>
          </a:prstGeom>
          <a:solidFill>
            <a:srgbClr val="FFFF99">
              <a:alpha val="47842"/>
            </a:srgbClr>
          </a:solidFill>
          <a:ln w="9525">
            <a:noFill/>
            <a:miter lim="800000"/>
            <a:headEnd/>
            <a:tailEnd/>
          </a:ln>
        </p:spPr>
        <p:txBody>
          <a:bodyPr>
            <a:spAutoFit/>
          </a:bodyPr>
          <a:lstStyle/>
          <a:p>
            <a:pPr algn="ctr"/>
            <a:r>
              <a:rPr lang="es-MX" altLang="zh-CN" sz="2800" b="1">
                <a:ea typeface="SimSun" pitchFamily="2" charset="-122"/>
              </a:rPr>
              <a:t>El gnosticismo, indican los pioneros de la Gnosis en el mundo contemporáneo:</a:t>
            </a:r>
            <a:endParaRPr lang="es-ES"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lide(fromTop)">
                                      <p:cBhvr>
                                        <p:cTn id="7" dur="500"/>
                                        <p:tgtEl>
                                          <p:spTgt spid="13319"/>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slide(fromTop)">
                                      <p:cBhvr>
                                        <p:cTn id="11"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WordArt 5"/>
          <p:cNvSpPr>
            <a:spLocks noChangeArrowheads="1" noChangeShapeType="1" noTextEdit="1"/>
          </p:cNvSpPr>
          <p:nvPr/>
        </p:nvSpPr>
        <p:spPr bwMode="auto">
          <a:xfrm>
            <a:off x="1706563" y="6462713"/>
            <a:ext cx="56737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Los cuatro pilares de la Gnósis</a:t>
            </a:r>
          </a:p>
        </p:txBody>
      </p:sp>
      <p:sp>
        <p:nvSpPr>
          <p:cNvPr id="14342" name="Rectangle 6"/>
          <p:cNvSpPr>
            <a:spLocks noChangeArrowheads="1"/>
          </p:cNvSpPr>
          <p:nvPr/>
        </p:nvSpPr>
        <p:spPr bwMode="auto">
          <a:xfrm>
            <a:off x="160337" y="1240631"/>
            <a:ext cx="5902325" cy="519113"/>
          </a:xfrm>
          <a:prstGeom prst="rect">
            <a:avLst/>
          </a:prstGeom>
          <a:solidFill>
            <a:srgbClr val="FF0000">
              <a:alpha val="32156"/>
            </a:srgbClr>
          </a:solidFill>
          <a:ln w="9525">
            <a:noFill/>
            <a:miter lim="800000"/>
            <a:headEnd/>
            <a:tailEnd/>
          </a:ln>
        </p:spPr>
        <p:txBody>
          <a:bodyPr wrap="none" anchor="ctr">
            <a:spAutoFit/>
          </a:bodyPr>
          <a:lstStyle/>
          <a:p>
            <a:r>
              <a:rPr lang="es-ES" sz="2800" b="1" dirty="0"/>
              <a:t>La Gnosis tiene cuatro columnas:</a:t>
            </a:r>
          </a:p>
        </p:txBody>
      </p:sp>
      <p:grpSp>
        <p:nvGrpSpPr>
          <p:cNvPr id="2" name="Group 17"/>
          <p:cNvGrpSpPr>
            <a:grpSpLocks/>
          </p:cNvGrpSpPr>
          <p:nvPr/>
        </p:nvGrpSpPr>
        <p:grpSpPr bwMode="auto">
          <a:xfrm>
            <a:off x="323850" y="1916113"/>
            <a:ext cx="1584325" cy="3600450"/>
            <a:chOff x="204" y="1207"/>
            <a:chExt cx="998" cy="2268"/>
          </a:xfrm>
        </p:grpSpPr>
        <p:sp>
          <p:nvSpPr>
            <p:cNvPr id="9233" name="WordArt 10"/>
            <p:cNvSpPr>
              <a:spLocks noChangeArrowheads="1" noChangeShapeType="1" noTextEdit="1"/>
            </p:cNvSpPr>
            <p:nvPr/>
          </p:nvSpPr>
          <p:spPr bwMode="auto">
            <a:xfrm>
              <a:off x="204" y="3157"/>
              <a:ext cx="998" cy="318"/>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000080"/>
                  </a:solidFill>
                  <a:effectLst>
                    <a:outerShdw dist="35921" dir="2700000" algn="ctr" rotWithShape="0">
                      <a:srgbClr val="808080">
                        <a:alpha val="79999"/>
                      </a:srgbClr>
                    </a:outerShdw>
                  </a:effectLst>
                  <a:latin typeface="Arial Black"/>
                </a:rPr>
                <a:t>Ciencia</a:t>
              </a:r>
            </a:p>
          </p:txBody>
        </p:sp>
        <p:pic>
          <p:nvPicPr>
            <p:cNvPr id="9234" name="Picture 13" descr="arbol egipcio1"/>
            <p:cNvPicPr>
              <a:picLocks noChangeAspect="1" noChangeArrowheads="1"/>
            </p:cNvPicPr>
            <p:nvPr/>
          </p:nvPicPr>
          <p:blipFill>
            <a:blip r:embed="rId2" cstate="print"/>
            <a:srcRect/>
            <a:stretch>
              <a:fillRect/>
            </a:stretch>
          </p:blipFill>
          <p:spPr bwMode="auto">
            <a:xfrm>
              <a:off x="476" y="1207"/>
              <a:ext cx="531" cy="1701"/>
            </a:xfrm>
            <a:prstGeom prst="rect">
              <a:avLst/>
            </a:prstGeom>
            <a:noFill/>
            <a:ln w="9525">
              <a:noFill/>
              <a:miter lim="800000"/>
              <a:headEnd/>
              <a:tailEnd/>
            </a:ln>
          </p:spPr>
        </p:pic>
      </p:grpSp>
      <p:grpSp>
        <p:nvGrpSpPr>
          <p:cNvPr id="3" name="Group 18"/>
          <p:cNvGrpSpPr>
            <a:grpSpLocks/>
          </p:cNvGrpSpPr>
          <p:nvPr/>
        </p:nvGrpSpPr>
        <p:grpSpPr bwMode="auto">
          <a:xfrm>
            <a:off x="2482850" y="1844675"/>
            <a:ext cx="1944688" cy="3671888"/>
            <a:chOff x="1564" y="1162"/>
            <a:chExt cx="1225" cy="2313"/>
          </a:xfrm>
        </p:grpSpPr>
        <p:sp>
          <p:nvSpPr>
            <p:cNvPr id="9231" name="WordArt 9"/>
            <p:cNvSpPr>
              <a:spLocks noChangeArrowheads="1" noChangeShapeType="1" noTextEdit="1"/>
            </p:cNvSpPr>
            <p:nvPr/>
          </p:nvSpPr>
          <p:spPr bwMode="auto">
            <a:xfrm>
              <a:off x="1564" y="3157"/>
              <a:ext cx="1225" cy="318"/>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99CC00"/>
                  </a:solidFill>
                  <a:effectLst>
                    <a:outerShdw dist="35921" dir="2700000" algn="ctr" rotWithShape="0">
                      <a:srgbClr val="808080">
                        <a:alpha val="79999"/>
                      </a:srgbClr>
                    </a:outerShdw>
                  </a:effectLst>
                  <a:latin typeface="Arial Black"/>
                </a:rPr>
                <a:t>Filosofía</a:t>
              </a:r>
            </a:p>
          </p:txBody>
        </p:sp>
        <p:pic>
          <p:nvPicPr>
            <p:cNvPr id="9232" name="Picture 14" descr="arbol egipcio1"/>
            <p:cNvPicPr>
              <a:picLocks noChangeAspect="1" noChangeArrowheads="1"/>
            </p:cNvPicPr>
            <p:nvPr/>
          </p:nvPicPr>
          <p:blipFill>
            <a:blip r:embed="rId2" cstate="print"/>
            <a:srcRect/>
            <a:stretch>
              <a:fillRect/>
            </a:stretch>
          </p:blipFill>
          <p:spPr bwMode="auto">
            <a:xfrm>
              <a:off x="1837" y="1162"/>
              <a:ext cx="531" cy="1701"/>
            </a:xfrm>
            <a:prstGeom prst="rect">
              <a:avLst/>
            </a:prstGeom>
            <a:noFill/>
            <a:ln w="9525">
              <a:noFill/>
              <a:miter lim="800000"/>
              <a:headEnd/>
              <a:tailEnd/>
            </a:ln>
          </p:spPr>
        </p:pic>
      </p:grpSp>
      <p:grpSp>
        <p:nvGrpSpPr>
          <p:cNvPr id="4" name="Group 19"/>
          <p:cNvGrpSpPr>
            <a:grpSpLocks/>
          </p:cNvGrpSpPr>
          <p:nvPr/>
        </p:nvGrpSpPr>
        <p:grpSpPr bwMode="auto">
          <a:xfrm>
            <a:off x="4932363" y="1916113"/>
            <a:ext cx="1223962" cy="3600450"/>
            <a:chOff x="3107" y="1207"/>
            <a:chExt cx="771" cy="2268"/>
          </a:xfrm>
        </p:grpSpPr>
        <p:sp>
          <p:nvSpPr>
            <p:cNvPr id="9229" name="WordArt 11"/>
            <p:cNvSpPr>
              <a:spLocks noChangeArrowheads="1" noChangeShapeType="1" noTextEdit="1"/>
            </p:cNvSpPr>
            <p:nvPr/>
          </p:nvSpPr>
          <p:spPr bwMode="auto">
            <a:xfrm>
              <a:off x="3107" y="3203"/>
              <a:ext cx="771" cy="272"/>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FF00FF"/>
                  </a:solidFill>
                  <a:effectLst>
                    <a:outerShdw dist="35921" dir="2700000" algn="ctr" rotWithShape="0">
                      <a:srgbClr val="808080">
                        <a:alpha val="79999"/>
                      </a:srgbClr>
                    </a:outerShdw>
                  </a:effectLst>
                  <a:latin typeface="Arial Black"/>
                </a:rPr>
                <a:t>Arte</a:t>
              </a:r>
            </a:p>
          </p:txBody>
        </p:sp>
        <p:pic>
          <p:nvPicPr>
            <p:cNvPr id="9230" name="Picture 15" descr="arbol egipcio1"/>
            <p:cNvPicPr>
              <a:picLocks noChangeAspect="1" noChangeArrowheads="1"/>
            </p:cNvPicPr>
            <p:nvPr/>
          </p:nvPicPr>
          <p:blipFill>
            <a:blip r:embed="rId2" cstate="print"/>
            <a:srcRect/>
            <a:stretch>
              <a:fillRect/>
            </a:stretch>
          </p:blipFill>
          <p:spPr bwMode="auto">
            <a:xfrm>
              <a:off x="3288" y="1207"/>
              <a:ext cx="531" cy="1701"/>
            </a:xfrm>
            <a:prstGeom prst="rect">
              <a:avLst/>
            </a:prstGeom>
            <a:noFill/>
            <a:ln w="9525">
              <a:noFill/>
              <a:miter lim="800000"/>
              <a:headEnd/>
              <a:tailEnd/>
            </a:ln>
          </p:spPr>
        </p:pic>
      </p:grpSp>
      <p:grpSp>
        <p:nvGrpSpPr>
          <p:cNvPr id="5" name="Group 20"/>
          <p:cNvGrpSpPr>
            <a:grpSpLocks/>
          </p:cNvGrpSpPr>
          <p:nvPr/>
        </p:nvGrpSpPr>
        <p:grpSpPr bwMode="auto">
          <a:xfrm>
            <a:off x="6756400" y="1916113"/>
            <a:ext cx="2063750" cy="3600450"/>
            <a:chOff x="4256" y="1207"/>
            <a:chExt cx="1300" cy="2268"/>
          </a:xfrm>
        </p:grpSpPr>
        <p:sp>
          <p:nvSpPr>
            <p:cNvPr id="9227" name="WordArt 12"/>
            <p:cNvSpPr>
              <a:spLocks noChangeArrowheads="1" noChangeShapeType="1" noTextEdit="1"/>
            </p:cNvSpPr>
            <p:nvPr/>
          </p:nvSpPr>
          <p:spPr bwMode="auto">
            <a:xfrm>
              <a:off x="4256" y="3203"/>
              <a:ext cx="1300" cy="272"/>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00FF00"/>
                  </a:solidFill>
                  <a:effectLst>
                    <a:outerShdw dist="35921" dir="2700000" algn="ctr" rotWithShape="0">
                      <a:srgbClr val="808080">
                        <a:alpha val="79999"/>
                      </a:srgbClr>
                    </a:outerShdw>
                  </a:effectLst>
                  <a:latin typeface="Arial Black"/>
                </a:rPr>
                <a:t>Mística</a:t>
              </a:r>
            </a:p>
          </p:txBody>
        </p:sp>
        <p:pic>
          <p:nvPicPr>
            <p:cNvPr id="9228" name="Picture 16" descr="arbol egipcio1"/>
            <p:cNvPicPr>
              <a:picLocks noChangeAspect="1" noChangeArrowheads="1"/>
            </p:cNvPicPr>
            <p:nvPr/>
          </p:nvPicPr>
          <p:blipFill>
            <a:blip r:embed="rId2" cstate="print"/>
            <a:srcRect/>
            <a:stretch>
              <a:fillRect/>
            </a:stretch>
          </p:blipFill>
          <p:spPr bwMode="auto">
            <a:xfrm>
              <a:off x="4572" y="1207"/>
              <a:ext cx="531" cy="1701"/>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ssolve">
                                      <p:cBhvr>
                                        <p:cTn id="7" dur="500"/>
                                        <p:tgtEl>
                                          <p:spTgt spid="143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358063" y="1285875"/>
            <a:ext cx="1785937" cy="3736975"/>
            <a:chOff x="204" y="1207"/>
            <a:chExt cx="998" cy="2268"/>
          </a:xfrm>
        </p:grpSpPr>
        <p:sp>
          <p:nvSpPr>
            <p:cNvPr id="10248" name="WordArt 8"/>
            <p:cNvSpPr>
              <a:spLocks noChangeArrowheads="1" noChangeShapeType="1" noTextEdit="1"/>
            </p:cNvSpPr>
            <p:nvPr/>
          </p:nvSpPr>
          <p:spPr bwMode="auto">
            <a:xfrm>
              <a:off x="204" y="3157"/>
              <a:ext cx="998" cy="318"/>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000080"/>
                  </a:solidFill>
                  <a:effectLst>
                    <a:outerShdw dist="35921" dir="2700000" algn="ctr" rotWithShape="0">
                      <a:srgbClr val="808080">
                        <a:alpha val="79999"/>
                      </a:srgbClr>
                    </a:outerShdw>
                  </a:effectLst>
                  <a:latin typeface="Arial Black"/>
                </a:rPr>
                <a:t>Ciencia</a:t>
              </a:r>
            </a:p>
          </p:txBody>
        </p:sp>
        <p:pic>
          <p:nvPicPr>
            <p:cNvPr id="10249" name="Picture 9" descr="arbol egipcio1"/>
            <p:cNvPicPr>
              <a:picLocks noChangeAspect="1" noChangeArrowheads="1"/>
            </p:cNvPicPr>
            <p:nvPr/>
          </p:nvPicPr>
          <p:blipFill>
            <a:blip r:embed="rId2"/>
            <a:srcRect/>
            <a:stretch>
              <a:fillRect/>
            </a:stretch>
          </p:blipFill>
          <p:spPr bwMode="auto">
            <a:xfrm>
              <a:off x="476" y="1207"/>
              <a:ext cx="531" cy="1701"/>
            </a:xfrm>
            <a:prstGeom prst="rect">
              <a:avLst/>
            </a:prstGeom>
            <a:noFill/>
            <a:ln w="9525">
              <a:noFill/>
              <a:miter lim="800000"/>
              <a:headEnd/>
              <a:tailEnd/>
            </a:ln>
          </p:spPr>
        </p:pic>
      </p:grpSp>
      <p:sp>
        <p:nvSpPr>
          <p:cNvPr id="10246"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Ciencia</a:t>
            </a:r>
          </a:p>
        </p:txBody>
      </p:sp>
      <p:sp>
        <p:nvSpPr>
          <p:cNvPr id="15370" name="Text Box 10"/>
          <p:cNvSpPr txBox="1">
            <a:spLocks noChangeArrowheads="1"/>
          </p:cNvSpPr>
          <p:nvPr/>
        </p:nvSpPr>
        <p:spPr bwMode="auto">
          <a:xfrm>
            <a:off x="107950" y="1773238"/>
            <a:ext cx="7178675" cy="3600450"/>
          </a:xfrm>
          <a:prstGeom prst="rect">
            <a:avLst/>
          </a:prstGeom>
          <a:solidFill>
            <a:srgbClr val="EDED77">
              <a:alpha val="56862"/>
            </a:srgbClr>
          </a:solidFill>
          <a:ln w="9525">
            <a:noFill/>
            <a:miter lim="800000"/>
            <a:headEnd/>
            <a:tailEnd/>
          </a:ln>
        </p:spPr>
        <p:txBody>
          <a:bodyPr>
            <a:spAutoFit/>
          </a:bodyPr>
          <a:lstStyle/>
          <a:p>
            <a:pPr>
              <a:spcBef>
                <a:spcPct val="50000"/>
              </a:spcBef>
            </a:pPr>
            <a:r>
              <a:rPr lang="es-ES" sz="2800" b="1"/>
              <a:t>Cuando hablamos de ciencia, pensamos en la </a:t>
            </a:r>
            <a:r>
              <a:rPr lang="es-ES" sz="3200" b="1">
                <a:solidFill>
                  <a:srgbClr val="000066"/>
                </a:solidFill>
              </a:rPr>
              <a:t>Ciencia Pura</a:t>
            </a:r>
            <a:r>
              <a:rPr lang="es-ES" sz="2800" b="1"/>
              <a:t>, no en ese podridero de teorías muertas que hoy en día abundan por todas partes. Ciencia pura como la de la "Gran Obra", ciencia pura como la de los alquimistas medievales, ciencia pura como la de un Paracelso, como la de un Pablo de Tarso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5370"/>
                                        </p:tgtEl>
                                        <p:attrNameLst>
                                          <p:attrName>style.visibility</p:attrName>
                                        </p:attrNameLst>
                                      </p:cBhvr>
                                      <p:to>
                                        <p:strVal val="visible"/>
                                      </p:to>
                                    </p:set>
                                    <p:animEffect transition="in" filter="checkerboard(across)">
                                      <p:cBhvr>
                                        <p:cTn id="11"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6" descr="pie"/>
          <p:cNvPicPr>
            <a:picLocks noChangeAspect="1" noChangeArrowheads="1"/>
          </p:cNvPicPr>
          <p:nvPr/>
        </p:nvPicPr>
        <p:blipFill>
          <a:blip r:embed="rId2"/>
          <a:srcRect/>
          <a:stretch>
            <a:fillRect/>
          </a:stretch>
        </p:blipFill>
        <p:spPr bwMode="auto">
          <a:xfrm>
            <a:off x="0" y="6410325"/>
            <a:ext cx="9144000" cy="447675"/>
          </a:xfrm>
          <a:prstGeom prst="rect">
            <a:avLst/>
          </a:prstGeom>
          <a:noFill/>
          <a:ln w="9525">
            <a:noFill/>
            <a:miter lim="800000"/>
            <a:headEnd/>
            <a:tailEnd/>
          </a:ln>
        </p:spPr>
      </p:pic>
      <p:sp>
        <p:nvSpPr>
          <p:cNvPr id="11270" name="WordArt 8"/>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Ciencia</a:t>
            </a:r>
          </a:p>
        </p:txBody>
      </p:sp>
      <p:sp>
        <p:nvSpPr>
          <p:cNvPr id="25610" name="WordArt 10"/>
          <p:cNvSpPr>
            <a:spLocks noChangeArrowheads="1" noChangeShapeType="1" noTextEdit="1"/>
          </p:cNvSpPr>
          <p:nvPr/>
        </p:nvSpPr>
        <p:spPr bwMode="auto">
          <a:xfrm>
            <a:off x="0" y="1484982"/>
            <a:ext cx="7848600" cy="576262"/>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0000"/>
                </a:solidFill>
                <a:effectLst>
                  <a:outerShdw dist="35921" dir="2700000" algn="ctr" rotWithShape="0">
                    <a:srgbClr val="808080">
                      <a:alpha val="79999"/>
                    </a:srgbClr>
                  </a:outerShdw>
                </a:effectLst>
                <a:latin typeface="Arial Black"/>
              </a:rPr>
              <a:t>OBJETO: EL UNIVERSO</a:t>
            </a:r>
          </a:p>
        </p:txBody>
      </p:sp>
      <p:sp>
        <p:nvSpPr>
          <p:cNvPr id="25611" name="WordArt 11"/>
          <p:cNvSpPr>
            <a:spLocks noChangeArrowheads="1" noChangeShapeType="1" noTextEdit="1"/>
          </p:cNvSpPr>
          <p:nvPr/>
        </p:nvSpPr>
        <p:spPr bwMode="auto">
          <a:xfrm>
            <a:off x="179388" y="2716882"/>
            <a:ext cx="8464550" cy="639762"/>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9900"/>
                </a:solidFill>
                <a:effectLst>
                  <a:outerShdw dist="35921" dir="2700000" algn="ctr" rotWithShape="0">
                    <a:srgbClr val="808080">
                      <a:alpha val="79999"/>
                    </a:srgbClr>
                  </a:outerShdw>
                </a:effectLst>
                <a:latin typeface="Arial Black"/>
              </a:rPr>
              <a:t>MÉTODO: EL ANÁLISIS</a:t>
            </a:r>
          </a:p>
        </p:txBody>
      </p:sp>
      <p:sp>
        <p:nvSpPr>
          <p:cNvPr id="25612" name="WordArt 12"/>
          <p:cNvSpPr>
            <a:spLocks noChangeArrowheads="1" noChangeShapeType="1" noTextEdit="1"/>
          </p:cNvSpPr>
          <p:nvPr/>
        </p:nvSpPr>
        <p:spPr bwMode="auto">
          <a:xfrm>
            <a:off x="179388" y="4075782"/>
            <a:ext cx="6624637" cy="1441450"/>
          </a:xfrm>
          <a:prstGeom prst="rect">
            <a:avLst/>
          </a:prstGeom>
        </p:spPr>
        <p:txBody>
          <a:bodyPr wrap="none" fromWordArt="1">
            <a:prstTxWarp prst="textPlain">
              <a:avLst>
                <a:gd name="adj" fmla="val 50000"/>
              </a:avLst>
            </a:prstTxWarp>
          </a:bodyPr>
          <a:lstStyle/>
          <a:p>
            <a:r>
              <a:rPr lang="es-MX" sz="3600" i="1" kern="1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TECNICA:</a:t>
            </a:r>
          </a:p>
          <a:p>
            <a:r>
              <a:rPr lang="es-MX" sz="3600" i="1" kern="1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LA EXPERIMENTACIÓN PROPIA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fade">
                                      <p:cBhvr>
                                        <p:cTn id="7" dur="500"/>
                                        <p:tgtEl>
                                          <p:spTgt spid="256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fade">
                                      <p:cBhvr>
                                        <p:cTn id="12" dur="500"/>
                                        <p:tgtEl>
                                          <p:spTgt spid="256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12"/>
                                        </p:tgtEl>
                                        <p:attrNameLst>
                                          <p:attrName>style.visibility</p:attrName>
                                        </p:attrNameLst>
                                      </p:cBhvr>
                                      <p:to>
                                        <p:strVal val="visible"/>
                                      </p:to>
                                    </p:set>
                                    <p:animEffect transition="in" filter="fade">
                                      <p:cBhvr>
                                        <p:cTn id="17"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7" name="Picture 13" descr="RAFAEL"/>
          <p:cNvPicPr>
            <a:picLocks noChangeAspect="1" noChangeArrowheads="1"/>
          </p:cNvPicPr>
          <p:nvPr/>
        </p:nvPicPr>
        <p:blipFill>
          <a:blip r:embed="rId2"/>
          <a:srcRect/>
          <a:stretch>
            <a:fillRect/>
          </a:stretch>
        </p:blipFill>
        <p:spPr bwMode="auto">
          <a:xfrm>
            <a:off x="4283968" y="3303611"/>
            <a:ext cx="2304255" cy="2896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4"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Filosofía</a:t>
            </a:r>
          </a:p>
        </p:txBody>
      </p:sp>
      <p:grpSp>
        <p:nvGrpSpPr>
          <p:cNvPr id="2" name="Group 9"/>
          <p:cNvGrpSpPr>
            <a:grpSpLocks/>
          </p:cNvGrpSpPr>
          <p:nvPr/>
        </p:nvGrpSpPr>
        <p:grpSpPr bwMode="auto">
          <a:xfrm>
            <a:off x="0" y="2133600"/>
            <a:ext cx="1944688" cy="3671888"/>
            <a:chOff x="1564" y="1162"/>
            <a:chExt cx="1225" cy="2313"/>
          </a:xfrm>
        </p:grpSpPr>
        <p:sp>
          <p:nvSpPr>
            <p:cNvPr id="12297" name="WordArt 10"/>
            <p:cNvSpPr>
              <a:spLocks noChangeArrowheads="1" noChangeShapeType="1" noTextEdit="1"/>
            </p:cNvSpPr>
            <p:nvPr/>
          </p:nvSpPr>
          <p:spPr bwMode="auto">
            <a:xfrm>
              <a:off x="1564" y="3157"/>
              <a:ext cx="1225" cy="318"/>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99CC00"/>
                  </a:solidFill>
                  <a:effectLst>
                    <a:outerShdw dist="35921" dir="2700000" algn="ctr" rotWithShape="0">
                      <a:srgbClr val="808080">
                        <a:alpha val="79999"/>
                      </a:srgbClr>
                    </a:outerShdw>
                  </a:effectLst>
                  <a:latin typeface="Arial Black"/>
                </a:rPr>
                <a:t>Filosofía</a:t>
              </a:r>
            </a:p>
          </p:txBody>
        </p:sp>
        <p:pic>
          <p:nvPicPr>
            <p:cNvPr id="12298" name="Picture 11" descr="arbol egipcio1"/>
            <p:cNvPicPr>
              <a:picLocks noChangeAspect="1" noChangeArrowheads="1"/>
            </p:cNvPicPr>
            <p:nvPr/>
          </p:nvPicPr>
          <p:blipFill>
            <a:blip r:embed="rId3" cstate="print"/>
            <a:srcRect/>
            <a:stretch>
              <a:fillRect/>
            </a:stretch>
          </p:blipFill>
          <p:spPr bwMode="auto">
            <a:xfrm>
              <a:off x="1837" y="1162"/>
              <a:ext cx="531" cy="1701"/>
            </a:xfrm>
            <a:prstGeom prst="rect">
              <a:avLst/>
            </a:prstGeom>
            <a:noFill/>
            <a:ln w="9525">
              <a:noFill/>
              <a:miter lim="800000"/>
              <a:headEnd/>
              <a:tailEnd/>
            </a:ln>
          </p:spPr>
        </p:pic>
      </p:grpSp>
      <p:sp>
        <p:nvSpPr>
          <p:cNvPr id="16396" name="Text Box 12"/>
          <p:cNvSpPr txBox="1">
            <a:spLocks noChangeArrowheads="1"/>
          </p:cNvSpPr>
          <p:nvPr/>
        </p:nvSpPr>
        <p:spPr bwMode="auto">
          <a:xfrm>
            <a:off x="1619250" y="1264791"/>
            <a:ext cx="6985000" cy="2308225"/>
          </a:xfrm>
          <a:prstGeom prst="rect">
            <a:avLst/>
          </a:prstGeom>
          <a:solidFill>
            <a:srgbClr val="FFCC00">
              <a:alpha val="54117"/>
            </a:srgbClr>
          </a:solidFill>
          <a:ln w="9525">
            <a:noFill/>
            <a:miter lim="800000"/>
            <a:headEnd/>
            <a:tailEnd/>
          </a:ln>
        </p:spPr>
        <p:txBody>
          <a:bodyPr>
            <a:spAutoFit/>
          </a:bodyPr>
          <a:lstStyle/>
          <a:p>
            <a:pPr>
              <a:spcBef>
                <a:spcPct val="50000"/>
              </a:spcBef>
            </a:pPr>
            <a:r>
              <a:rPr lang="es-MX" sz="2400" b="1" dirty="0"/>
              <a:t>La Filosofía es en sí misma reflexión evidente, conocimiento de la conciencia despierta, es el amor a la sabiduría. Su método es la introspección que nos conduce al conocimiento directo, aunque de ella participa también de la Reflexión Evidente</a:t>
            </a:r>
            <a:endParaRPr lang="es-E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6396"/>
                                        </p:tgtEl>
                                        <p:attrNameLst>
                                          <p:attrName>style.visibility</p:attrName>
                                        </p:attrNameLst>
                                      </p:cBhvr>
                                      <p:to>
                                        <p:strVal val="visible"/>
                                      </p:to>
                                    </p:set>
                                    <p:animEffect transition="in" filter="dissolve">
                                      <p:cBhvr>
                                        <p:cTn id="11" dur="500"/>
                                        <p:tgtEl>
                                          <p:spTgt spid="1639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397"/>
                                        </p:tgtEl>
                                        <p:attrNameLst>
                                          <p:attrName>style.visibility</p:attrName>
                                        </p:attrNameLst>
                                      </p:cBhvr>
                                      <p:to>
                                        <p:strVal val="visible"/>
                                      </p:to>
                                    </p:set>
                                    <p:animEffect transition="in" filter="fade">
                                      <p:cBhvr>
                                        <p:cTn id="15" dur="20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Filosofía</a:t>
            </a:r>
          </a:p>
        </p:txBody>
      </p:sp>
      <p:grpSp>
        <p:nvGrpSpPr>
          <p:cNvPr id="2" name="Group 6"/>
          <p:cNvGrpSpPr>
            <a:grpSpLocks/>
          </p:cNvGrpSpPr>
          <p:nvPr/>
        </p:nvGrpSpPr>
        <p:grpSpPr bwMode="auto">
          <a:xfrm>
            <a:off x="0" y="2133600"/>
            <a:ext cx="1944688" cy="3671888"/>
            <a:chOff x="1564" y="1162"/>
            <a:chExt cx="1225" cy="2313"/>
          </a:xfrm>
        </p:grpSpPr>
        <p:sp>
          <p:nvSpPr>
            <p:cNvPr id="13320" name="WordArt 7"/>
            <p:cNvSpPr>
              <a:spLocks noChangeArrowheads="1" noChangeShapeType="1" noTextEdit="1"/>
            </p:cNvSpPr>
            <p:nvPr/>
          </p:nvSpPr>
          <p:spPr bwMode="auto">
            <a:xfrm>
              <a:off x="1564" y="3157"/>
              <a:ext cx="1225" cy="318"/>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99CC00"/>
                  </a:solidFill>
                  <a:effectLst>
                    <a:outerShdw dist="35921" dir="2700000" algn="ctr" rotWithShape="0">
                      <a:srgbClr val="808080">
                        <a:alpha val="79999"/>
                      </a:srgbClr>
                    </a:outerShdw>
                  </a:effectLst>
                  <a:latin typeface="Arial Black"/>
                </a:rPr>
                <a:t>Filosofía</a:t>
              </a:r>
            </a:p>
          </p:txBody>
        </p:sp>
        <p:pic>
          <p:nvPicPr>
            <p:cNvPr id="13321" name="Picture 8" descr="arbol egipcio1"/>
            <p:cNvPicPr>
              <a:picLocks noChangeAspect="1" noChangeArrowheads="1"/>
            </p:cNvPicPr>
            <p:nvPr/>
          </p:nvPicPr>
          <p:blipFill>
            <a:blip r:embed="rId2" cstate="print"/>
            <a:srcRect/>
            <a:stretch>
              <a:fillRect/>
            </a:stretch>
          </p:blipFill>
          <p:spPr bwMode="auto">
            <a:xfrm>
              <a:off x="1837" y="1162"/>
              <a:ext cx="531" cy="1701"/>
            </a:xfrm>
            <a:prstGeom prst="rect">
              <a:avLst/>
            </a:prstGeom>
            <a:noFill/>
            <a:ln w="9525">
              <a:noFill/>
              <a:miter lim="800000"/>
              <a:headEnd/>
              <a:tailEnd/>
            </a:ln>
          </p:spPr>
        </p:pic>
      </p:grpSp>
      <p:sp>
        <p:nvSpPr>
          <p:cNvPr id="13319" name="Text Box 9"/>
          <p:cNvSpPr txBox="1">
            <a:spLocks noChangeArrowheads="1"/>
          </p:cNvSpPr>
          <p:nvPr/>
        </p:nvSpPr>
        <p:spPr bwMode="auto">
          <a:xfrm>
            <a:off x="1476375" y="1125538"/>
            <a:ext cx="7489825" cy="2654300"/>
          </a:xfrm>
          <a:prstGeom prst="rect">
            <a:avLst/>
          </a:prstGeom>
          <a:solidFill>
            <a:srgbClr val="FFCC99">
              <a:alpha val="70195"/>
            </a:srgbClr>
          </a:solidFill>
          <a:ln w="9525">
            <a:noFill/>
            <a:miter lim="800000"/>
            <a:headEnd/>
            <a:tailEnd/>
          </a:ln>
        </p:spPr>
        <p:txBody>
          <a:bodyPr>
            <a:spAutoFit/>
          </a:bodyPr>
          <a:lstStyle/>
          <a:p>
            <a:pPr algn="ctr">
              <a:spcBef>
                <a:spcPct val="50000"/>
              </a:spcBef>
            </a:pPr>
            <a:r>
              <a:rPr lang="es-MX" sz="2800" b="1"/>
              <a:t>La Filosofía Gnóstica, por ser “perennis et universalis” en cada tiempo se reviste del símbolo para Transmitir una verdad impersonal y atemporal pero que aguarda una correspondencia con nuestra vida terrenal</a:t>
            </a:r>
            <a:endParaRPr lang="es-ES" sz="28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del Arte</a:t>
            </a:r>
          </a:p>
        </p:txBody>
      </p:sp>
      <p:grpSp>
        <p:nvGrpSpPr>
          <p:cNvPr id="2" name="Group 6"/>
          <p:cNvGrpSpPr>
            <a:grpSpLocks/>
          </p:cNvGrpSpPr>
          <p:nvPr/>
        </p:nvGrpSpPr>
        <p:grpSpPr bwMode="auto">
          <a:xfrm>
            <a:off x="7524750" y="1916113"/>
            <a:ext cx="1223963" cy="3600450"/>
            <a:chOff x="3107" y="1207"/>
            <a:chExt cx="771" cy="2268"/>
          </a:xfrm>
        </p:grpSpPr>
        <p:sp>
          <p:nvSpPr>
            <p:cNvPr id="14344" name="WordArt 7"/>
            <p:cNvSpPr>
              <a:spLocks noChangeArrowheads="1" noChangeShapeType="1" noTextEdit="1"/>
            </p:cNvSpPr>
            <p:nvPr/>
          </p:nvSpPr>
          <p:spPr bwMode="auto">
            <a:xfrm>
              <a:off x="3107" y="3203"/>
              <a:ext cx="771" cy="272"/>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FF00FF"/>
                  </a:solidFill>
                  <a:effectLst>
                    <a:outerShdw dist="35921" dir="2700000" algn="ctr" rotWithShape="0">
                      <a:srgbClr val="808080">
                        <a:alpha val="79999"/>
                      </a:srgbClr>
                    </a:outerShdw>
                  </a:effectLst>
                  <a:latin typeface="Arial Black"/>
                </a:rPr>
                <a:t>Arte</a:t>
              </a:r>
            </a:p>
          </p:txBody>
        </p:sp>
        <p:pic>
          <p:nvPicPr>
            <p:cNvPr id="14345" name="Picture 8" descr="arbol egipcio1"/>
            <p:cNvPicPr>
              <a:picLocks noChangeAspect="1" noChangeArrowheads="1"/>
            </p:cNvPicPr>
            <p:nvPr/>
          </p:nvPicPr>
          <p:blipFill>
            <a:blip r:embed="rId2" cstate="print"/>
            <a:srcRect/>
            <a:stretch>
              <a:fillRect/>
            </a:stretch>
          </p:blipFill>
          <p:spPr bwMode="auto">
            <a:xfrm>
              <a:off x="3288" y="1207"/>
              <a:ext cx="531" cy="1701"/>
            </a:xfrm>
            <a:prstGeom prst="rect">
              <a:avLst/>
            </a:prstGeom>
            <a:noFill/>
            <a:ln w="9525">
              <a:noFill/>
              <a:miter lim="800000"/>
              <a:headEnd/>
              <a:tailEnd/>
            </a:ln>
          </p:spPr>
        </p:pic>
      </p:grpSp>
      <p:sp>
        <p:nvSpPr>
          <p:cNvPr id="14343" name="Text Box 9"/>
          <p:cNvSpPr txBox="1">
            <a:spLocks noChangeArrowheads="1"/>
          </p:cNvSpPr>
          <p:nvPr/>
        </p:nvSpPr>
        <p:spPr bwMode="auto">
          <a:xfrm>
            <a:off x="252413" y="1123950"/>
            <a:ext cx="7199312" cy="5273675"/>
          </a:xfrm>
          <a:prstGeom prst="rect">
            <a:avLst/>
          </a:prstGeom>
          <a:solidFill>
            <a:srgbClr val="FFFF99">
              <a:alpha val="79999"/>
            </a:srgbClr>
          </a:solidFill>
          <a:ln w="9525">
            <a:noFill/>
            <a:miter lim="800000"/>
            <a:headEnd/>
            <a:tailEnd/>
          </a:ln>
        </p:spPr>
        <p:txBody>
          <a:bodyPr>
            <a:spAutoFit/>
          </a:bodyPr>
          <a:lstStyle/>
          <a:p>
            <a:pPr>
              <a:spcBef>
                <a:spcPct val="50000"/>
              </a:spcBef>
            </a:pPr>
            <a:r>
              <a:rPr lang="es-MX" sz="2000" b="1"/>
              <a:t>El Arte es el fiel testigo de esa obra humana que llamamos cultura.</a:t>
            </a:r>
          </a:p>
          <a:p>
            <a:pPr>
              <a:spcBef>
                <a:spcPct val="50000"/>
              </a:spcBef>
            </a:pPr>
            <a:r>
              <a:rPr lang="es-MX" sz="2000" b="1"/>
              <a:t>Sin el arte como testigo, la Filosofía, la Mística y la Ciencia de nuestros antepasados no hubiesen podido llegar a nosotros.</a:t>
            </a:r>
          </a:p>
          <a:p>
            <a:pPr>
              <a:spcBef>
                <a:spcPct val="50000"/>
              </a:spcBef>
            </a:pPr>
            <a:r>
              <a:rPr lang="es-MX" sz="2000" b="1"/>
              <a:t>Encontramos huellas inalterables del Arte en las diversas Plazas arquitectónicas del Mundo.</a:t>
            </a:r>
          </a:p>
          <a:p>
            <a:pPr>
              <a:spcBef>
                <a:spcPct val="50000"/>
              </a:spcBef>
            </a:pPr>
            <a:r>
              <a:rPr lang="es-MX" sz="2000" b="1"/>
              <a:t>Encontramos Gnósis en esas maravillosas obras literarias, tales como: El Quijote, El Fausto, La Biblia, el Talmúd, en fin, en todos los grandes tomos impresos que forman nuestro arte grabado.</a:t>
            </a:r>
          </a:p>
          <a:p>
            <a:pPr>
              <a:spcBef>
                <a:spcPct val="50000"/>
              </a:spcBef>
            </a:pPr>
            <a:r>
              <a:rPr lang="es-MX" sz="2000" b="1"/>
              <a:t>Que diremos del arte pictórico, las grandes pinturas de los maestros mas renombrados esconden en sí mismas una inmensa cantidad de información disponible solo para aquel que sabe mirar.</a:t>
            </a:r>
            <a:endParaRPr lang="es-ES" sz="20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Mística</a:t>
            </a:r>
          </a:p>
        </p:txBody>
      </p:sp>
      <p:grpSp>
        <p:nvGrpSpPr>
          <p:cNvPr id="2" name="Group 6"/>
          <p:cNvGrpSpPr>
            <a:grpSpLocks/>
          </p:cNvGrpSpPr>
          <p:nvPr/>
        </p:nvGrpSpPr>
        <p:grpSpPr bwMode="auto">
          <a:xfrm>
            <a:off x="250825" y="1989138"/>
            <a:ext cx="2063750" cy="3600450"/>
            <a:chOff x="4256" y="1207"/>
            <a:chExt cx="1300" cy="2268"/>
          </a:xfrm>
        </p:grpSpPr>
        <p:sp>
          <p:nvSpPr>
            <p:cNvPr id="15368" name="WordArt 7"/>
            <p:cNvSpPr>
              <a:spLocks noChangeArrowheads="1" noChangeShapeType="1" noTextEdit="1"/>
            </p:cNvSpPr>
            <p:nvPr/>
          </p:nvSpPr>
          <p:spPr bwMode="auto">
            <a:xfrm>
              <a:off x="4256" y="3203"/>
              <a:ext cx="1300" cy="272"/>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00FF00"/>
                  </a:solidFill>
                  <a:effectLst>
                    <a:outerShdw dist="35921" dir="2700000" algn="ctr" rotWithShape="0">
                      <a:srgbClr val="808080">
                        <a:alpha val="79999"/>
                      </a:srgbClr>
                    </a:outerShdw>
                  </a:effectLst>
                  <a:latin typeface="Arial Black"/>
                </a:rPr>
                <a:t>Mística</a:t>
              </a:r>
            </a:p>
          </p:txBody>
        </p:sp>
        <p:pic>
          <p:nvPicPr>
            <p:cNvPr id="15369" name="Picture 8" descr="arbol egipcio1"/>
            <p:cNvPicPr>
              <a:picLocks noChangeAspect="1" noChangeArrowheads="1"/>
            </p:cNvPicPr>
            <p:nvPr/>
          </p:nvPicPr>
          <p:blipFill>
            <a:blip r:embed="rId2" cstate="print"/>
            <a:srcRect/>
            <a:stretch>
              <a:fillRect/>
            </a:stretch>
          </p:blipFill>
          <p:spPr bwMode="auto">
            <a:xfrm>
              <a:off x="4572" y="1207"/>
              <a:ext cx="531" cy="1701"/>
            </a:xfrm>
            <a:prstGeom prst="rect">
              <a:avLst/>
            </a:prstGeom>
            <a:noFill/>
            <a:ln w="9525">
              <a:noFill/>
              <a:miter lim="800000"/>
              <a:headEnd/>
              <a:tailEnd/>
            </a:ln>
          </p:spPr>
        </p:pic>
      </p:grpSp>
      <p:sp>
        <p:nvSpPr>
          <p:cNvPr id="15367" name="Text Box 9"/>
          <p:cNvSpPr txBox="1">
            <a:spLocks noChangeArrowheads="1"/>
          </p:cNvSpPr>
          <p:nvPr/>
        </p:nvSpPr>
        <p:spPr bwMode="auto">
          <a:xfrm>
            <a:off x="2124075" y="1773238"/>
            <a:ext cx="6842125" cy="2647950"/>
          </a:xfrm>
          <a:prstGeom prst="rect">
            <a:avLst/>
          </a:prstGeom>
          <a:solidFill>
            <a:srgbClr val="FFCC99">
              <a:alpha val="79999"/>
            </a:srgbClr>
          </a:solidFill>
          <a:ln w="9525">
            <a:noFill/>
            <a:miter lim="800000"/>
            <a:headEnd/>
            <a:tailEnd/>
          </a:ln>
        </p:spPr>
        <p:txBody>
          <a:bodyPr>
            <a:spAutoFit/>
          </a:bodyPr>
          <a:lstStyle/>
          <a:p>
            <a:pPr>
              <a:spcBef>
                <a:spcPct val="50000"/>
              </a:spcBef>
            </a:pPr>
            <a:r>
              <a:rPr lang="es-MX" sz="2400" b="1" dirty="0"/>
              <a:t>La </a:t>
            </a:r>
            <a:r>
              <a:rPr lang="es-MX" sz="2400" b="1" dirty="0" err="1"/>
              <a:t>Gnósis</a:t>
            </a:r>
            <a:r>
              <a:rPr lang="es-MX" sz="2400" b="1" dirty="0"/>
              <a:t> estudia la religiosidad en su forma más profunda, estudia la ciencia de las religiones; Busca el “Religare”, el querer ligar o reunir a la esencia anímica con la Divinidad, lo Real: Buda, Brahama, </a:t>
            </a:r>
            <a:r>
              <a:rPr lang="es-MX" sz="2400" b="1" dirty="0" err="1"/>
              <a:t>Aláh</a:t>
            </a:r>
            <a:r>
              <a:rPr lang="es-MX" sz="2400" b="1" dirty="0"/>
              <a:t>, </a:t>
            </a:r>
            <a:r>
              <a:rPr lang="es-MX" sz="2400" b="1" dirty="0" err="1"/>
              <a:t>Ipalnemowani</a:t>
            </a:r>
            <a:r>
              <a:rPr lang="es-MX" sz="2400" b="1" dirty="0"/>
              <a:t>, </a:t>
            </a:r>
            <a:r>
              <a:rPr lang="es-MX" sz="2400" b="1" dirty="0" err="1"/>
              <a:t>Hunab</a:t>
            </a:r>
            <a:r>
              <a:rPr lang="es-MX" sz="2400" b="1" dirty="0"/>
              <a:t> </a:t>
            </a:r>
            <a:r>
              <a:rPr lang="es-MX" sz="2400" b="1" dirty="0" err="1"/>
              <a:t>Ku</a:t>
            </a:r>
            <a:r>
              <a:rPr lang="es-MX" sz="2400" b="1" dirty="0"/>
              <a:t>, o como quiera que se le llame en cada cultura</a:t>
            </a:r>
            <a:endParaRPr lang="es-E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Mística</a:t>
            </a:r>
          </a:p>
        </p:txBody>
      </p:sp>
      <p:grpSp>
        <p:nvGrpSpPr>
          <p:cNvPr id="2" name="Group 6"/>
          <p:cNvGrpSpPr>
            <a:grpSpLocks/>
          </p:cNvGrpSpPr>
          <p:nvPr/>
        </p:nvGrpSpPr>
        <p:grpSpPr bwMode="auto">
          <a:xfrm>
            <a:off x="250825" y="1989138"/>
            <a:ext cx="2063750" cy="3600450"/>
            <a:chOff x="4256" y="1207"/>
            <a:chExt cx="1300" cy="2268"/>
          </a:xfrm>
        </p:grpSpPr>
        <p:sp>
          <p:nvSpPr>
            <p:cNvPr id="16392" name="WordArt 7"/>
            <p:cNvSpPr>
              <a:spLocks noChangeArrowheads="1" noChangeShapeType="1" noTextEdit="1"/>
            </p:cNvSpPr>
            <p:nvPr/>
          </p:nvSpPr>
          <p:spPr bwMode="auto">
            <a:xfrm>
              <a:off x="4256" y="3203"/>
              <a:ext cx="1300" cy="272"/>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00FF00"/>
                  </a:solidFill>
                  <a:effectLst>
                    <a:outerShdw dist="35921" dir="2700000" algn="ctr" rotWithShape="0">
                      <a:srgbClr val="808080">
                        <a:alpha val="79999"/>
                      </a:srgbClr>
                    </a:outerShdw>
                  </a:effectLst>
                  <a:latin typeface="Arial Black"/>
                </a:rPr>
                <a:t>Mística</a:t>
              </a:r>
            </a:p>
          </p:txBody>
        </p:sp>
        <p:pic>
          <p:nvPicPr>
            <p:cNvPr id="16393" name="Picture 8" descr="arbol egipcio1"/>
            <p:cNvPicPr>
              <a:picLocks noChangeAspect="1" noChangeArrowheads="1"/>
            </p:cNvPicPr>
            <p:nvPr/>
          </p:nvPicPr>
          <p:blipFill>
            <a:blip r:embed="rId2" cstate="print"/>
            <a:srcRect/>
            <a:stretch>
              <a:fillRect/>
            </a:stretch>
          </p:blipFill>
          <p:spPr bwMode="auto">
            <a:xfrm>
              <a:off x="4572" y="1207"/>
              <a:ext cx="531" cy="1701"/>
            </a:xfrm>
            <a:prstGeom prst="rect">
              <a:avLst/>
            </a:prstGeom>
            <a:noFill/>
            <a:ln w="9525">
              <a:noFill/>
              <a:miter lim="800000"/>
              <a:headEnd/>
              <a:tailEnd/>
            </a:ln>
          </p:spPr>
        </p:pic>
      </p:grpSp>
      <p:sp>
        <p:nvSpPr>
          <p:cNvPr id="16391" name="Text Box 15"/>
          <p:cNvSpPr txBox="1">
            <a:spLocks noChangeArrowheads="1"/>
          </p:cNvSpPr>
          <p:nvPr/>
        </p:nvSpPr>
        <p:spPr bwMode="auto">
          <a:xfrm>
            <a:off x="2484438" y="1484313"/>
            <a:ext cx="6119812" cy="3539430"/>
          </a:xfrm>
          <a:prstGeom prst="rect">
            <a:avLst/>
          </a:prstGeom>
          <a:solidFill>
            <a:srgbClr val="FFFF99">
              <a:alpha val="79999"/>
            </a:srgbClr>
          </a:solidFill>
          <a:ln w="9525">
            <a:noFill/>
            <a:miter lim="800000"/>
            <a:headEnd/>
            <a:tailEnd/>
          </a:ln>
        </p:spPr>
        <p:txBody>
          <a:bodyPr>
            <a:spAutoFit/>
          </a:bodyPr>
          <a:lstStyle/>
          <a:p>
            <a:pPr>
              <a:spcBef>
                <a:spcPct val="50000"/>
              </a:spcBef>
            </a:pPr>
            <a:r>
              <a:rPr lang="es-MX" sz="3200" b="1" dirty="0"/>
              <a:t>La Religiosidad que la </a:t>
            </a:r>
            <a:r>
              <a:rPr lang="es-MX" sz="3200" b="1" dirty="0" err="1"/>
              <a:t>Gnósis</a:t>
            </a:r>
            <a:r>
              <a:rPr lang="es-MX" sz="3200" b="1" dirty="0"/>
              <a:t> promueve, es completamente científica, altamente filosófica, profundamente artística. Busca la Deidad, lo divinal, dentro de nosotros mismos y nunca fuera de nosotros.</a:t>
            </a:r>
            <a:endParaRPr lang="es-ES" sz="32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Mística</a:t>
            </a:r>
          </a:p>
        </p:txBody>
      </p:sp>
      <p:grpSp>
        <p:nvGrpSpPr>
          <p:cNvPr id="2" name="Group 6"/>
          <p:cNvGrpSpPr>
            <a:grpSpLocks/>
          </p:cNvGrpSpPr>
          <p:nvPr/>
        </p:nvGrpSpPr>
        <p:grpSpPr bwMode="auto">
          <a:xfrm>
            <a:off x="250825" y="1989138"/>
            <a:ext cx="2063750" cy="3600450"/>
            <a:chOff x="4256" y="1207"/>
            <a:chExt cx="1300" cy="2268"/>
          </a:xfrm>
        </p:grpSpPr>
        <p:sp>
          <p:nvSpPr>
            <p:cNvPr id="17416" name="WordArt 7"/>
            <p:cNvSpPr>
              <a:spLocks noChangeArrowheads="1" noChangeShapeType="1" noTextEdit="1"/>
            </p:cNvSpPr>
            <p:nvPr/>
          </p:nvSpPr>
          <p:spPr bwMode="auto">
            <a:xfrm>
              <a:off x="4256" y="3203"/>
              <a:ext cx="1300" cy="272"/>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00FF00"/>
                  </a:solidFill>
                  <a:effectLst>
                    <a:outerShdw dist="35921" dir="2700000" algn="ctr" rotWithShape="0">
                      <a:srgbClr val="808080">
                        <a:alpha val="79999"/>
                      </a:srgbClr>
                    </a:outerShdw>
                  </a:effectLst>
                  <a:latin typeface="Arial Black"/>
                </a:rPr>
                <a:t>Mística</a:t>
              </a:r>
            </a:p>
          </p:txBody>
        </p:sp>
        <p:pic>
          <p:nvPicPr>
            <p:cNvPr id="17417" name="Picture 8" descr="arbol egipcio1"/>
            <p:cNvPicPr>
              <a:picLocks noChangeAspect="1" noChangeArrowheads="1"/>
            </p:cNvPicPr>
            <p:nvPr/>
          </p:nvPicPr>
          <p:blipFill>
            <a:blip r:embed="rId2" cstate="print"/>
            <a:srcRect/>
            <a:stretch>
              <a:fillRect/>
            </a:stretch>
          </p:blipFill>
          <p:spPr bwMode="auto">
            <a:xfrm>
              <a:off x="4572" y="1207"/>
              <a:ext cx="531" cy="1701"/>
            </a:xfrm>
            <a:prstGeom prst="rect">
              <a:avLst/>
            </a:prstGeom>
            <a:noFill/>
            <a:ln w="9525">
              <a:noFill/>
              <a:miter lim="800000"/>
              <a:headEnd/>
              <a:tailEnd/>
            </a:ln>
          </p:spPr>
        </p:pic>
      </p:grpSp>
      <p:sp>
        <p:nvSpPr>
          <p:cNvPr id="17415" name="Text Box 9"/>
          <p:cNvSpPr txBox="1">
            <a:spLocks noChangeArrowheads="1"/>
          </p:cNvSpPr>
          <p:nvPr/>
        </p:nvSpPr>
        <p:spPr bwMode="auto">
          <a:xfrm>
            <a:off x="2452688" y="1857375"/>
            <a:ext cx="6119812" cy="2554288"/>
          </a:xfrm>
          <a:prstGeom prst="rect">
            <a:avLst/>
          </a:prstGeom>
          <a:solidFill>
            <a:srgbClr val="FFFF99">
              <a:alpha val="79999"/>
            </a:srgbClr>
          </a:solidFill>
          <a:ln w="9525">
            <a:noFill/>
            <a:miter lim="800000"/>
            <a:headEnd/>
            <a:tailEnd/>
          </a:ln>
        </p:spPr>
        <p:txBody>
          <a:bodyPr>
            <a:spAutoFit/>
          </a:bodyPr>
          <a:lstStyle/>
          <a:p>
            <a:pPr algn="ctr">
              <a:spcBef>
                <a:spcPct val="50000"/>
              </a:spcBef>
            </a:pPr>
            <a:r>
              <a:rPr lang="es-MX" sz="4000" b="1"/>
              <a:t>“Todas las religiones son piedras preciosas engarzadas en el hilo de oro de la Divinidad”.</a:t>
            </a:r>
            <a:endParaRPr lang="es-ES" sz="40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504825" y="2014538"/>
            <a:ext cx="8582025" cy="2814637"/>
          </a:xfrm>
          <a:prstGeom prst="rect">
            <a:avLst/>
          </a:prstGeom>
        </p:spPr>
        <p:txBody>
          <a:bodyPr wrap="none" fromWordArt="1">
            <a:prstTxWarp prst="textPlain">
              <a:avLst>
                <a:gd name="adj" fmla="val 50000"/>
              </a:avLst>
            </a:prstTxWarp>
          </a:bodyPr>
          <a:lstStyle/>
          <a:p>
            <a:pPr algn="ctr"/>
            <a:r>
              <a:rPr lang="es-MX" sz="3600" kern="10">
                <a:ln w="25400">
                  <a:solidFill>
                    <a:srgbClr val="000000"/>
                  </a:solidFill>
                  <a:round/>
                  <a:headEnd/>
                  <a:tailEnd/>
                </a:ln>
                <a:gradFill rotWithShape="1">
                  <a:gsLst>
                    <a:gs pos="0">
                      <a:srgbClr val="0047FF"/>
                    </a:gs>
                    <a:gs pos="6500">
                      <a:srgbClr val="000082"/>
                    </a:gs>
                    <a:gs pos="14000">
                      <a:srgbClr val="0047FF"/>
                    </a:gs>
                    <a:gs pos="21001">
                      <a:srgbClr val="000082"/>
                    </a:gs>
                    <a:gs pos="28500">
                      <a:srgbClr val="0047FF"/>
                    </a:gs>
                    <a:gs pos="36000">
                      <a:srgbClr val="000082"/>
                    </a:gs>
                    <a:gs pos="43500">
                      <a:srgbClr val="0047FF"/>
                    </a:gs>
                    <a:gs pos="50000">
                      <a:srgbClr val="000082"/>
                    </a:gs>
                    <a:gs pos="56500">
                      <a:srgbClr val="0047FF"/>
                    </a:gs>
                    <a:gs pos="64000">
                      <a:srgbClr val="000082"/>
                    </a:gs>
                    <a:gs pos="71500">
                      <a:srgbClr val="0047FF"/>
                    </a:gs>
                    <a:gs pos="78999">
                      <a:srgbClr val="000082"/>
                    </a:gs>
                    <a:gs pos="86000">
                      <a:srgbClr val="0047FF"/>
                    </a:gs>
                    <a:gs pos="93500">
                      <a:srgbClr val="000082"/>
                    </a:gs>
                    <a:gs pos="100000">
                      <a:srgbClr val="0047FF"/>
                    </a:gs>
                  </a:gsLst>
                  <a:lin ang="2700000" scaled="1"/>
                </a:gradFill>
                <a:effectLst>
                  <a:outerShdw dist="74053" dir="1857825" algn="ctr" rotWithShape="0">
                    <a:schemeClr val="bg2"/>
                  </a:outerShdw>
                </a:effectLst>
                <a:latin typeface="Arial Black"/>
              </a:rPr>
              <a:t>Introducción </a:t>
            </a:r>
          </a:p>
          <a:p>
            <a:pPr algn="ctr"/>
            <a:r>
              <a:rPr lang="es-MX" sz="3600" kern="10">
                <a:ln w="25400">
                  <a:solidFill>
                    <a:srgbClr val="000000"/>
                  </a:solidFill>
                  <a:round/>
                  <a:headEnd/>
                  <a:tailEnd/>
                </a:ln>
                <a:gradFill rotWithShape="1">
                  <a:gsLst>
                    <a:gs pos="0">
                      <a:srgbClr val="0047FF"/>
                    </a:gs>
                    <a:gs pos="6500">
                      <a:srgbClr val="000082"/>
                    </a:gs>
                    <a:gs pos="14000">
                      <a:srgbClr val="0047FF"/>
                    </a:gs>
                    <a:gs pos="21001">
                      <a:srgbClr val="000082"/>
                    </a:gs>
                    <a:gs pos="28500">
                      <a:srgbClr val="0047FF"/>
                    </a:gs>
                    <a:gs pos="36000">
                      <a:srgbClr val="000082"/>
                    </a:gs>
                    <a:gs pos="43500">
                      <a:srgbClr val="0047FF"/>
                    </a:gs>
                    <a:gs pos="50000">
                      <a:srgbClr val="000082"/>
                    </a:gs>
                    <a:gs pos="56500">
                      <a:srgbClr val="0047FF"/>
                    </a:gs>
                    <a:gs pos="64000">
                      <a:srgbClr val="000082"/>
                    </a:gs>
                    <a:gs pos="71500">
                      <a:srgbClr val="0047FF"/>
                    </a:gs>
                    <a:gs pos="78999">
                      <a:srgbClr val="000082"/>
                    </a:gs>
                    <a:gs pos="86000">
                      <a:srgbClr val="0047FF"/>
                    </a:gs>
                    <a:gs pos="93500">
                      <a:srgbClr val="000082"/>
                    </a:gs>
                    <a:gs pos="100000">
                      <a:srgbClr val="0047FF"/>
                    </a:gs>
                  </a:gsLst>
                  <a:lin ang="2700000" scaled="1"/>
                </a:gradFill>
                <a:effectLst>
                  <a:outerShdw dist="74053" dir="1857825" algn="ctr" rotWithShape="0">
                    <a:schemeClr val="bg2"/>
                  </a:outerShdw>
                </a:effectLst>
                <a:latin typeface="Arial Black"/>
              </a:rPr>
              <a:t>a la </a:t>
            </a:r>
          </a:p>
          <a:p>
            <a:pPr algn="ctr"/>
            <a:r>
              <a:rPr lang="es-MX" sz="3600" kern="10">
                <a:ln w="25400">
                  <a:solidFill>
                    <a:srgbClr val="000000"/>
                  </a:solidFill>
                  <a:round/>
                  <a:headEnd/>
                  <a:tailEnd/>
                </a:ln>
                <a:gradFill rotWithShape="1">
                  <a:gsLst>
                    <a:gs pos="0">
                      <a:srgbClr val="0047FF"/>
                    </a:gs>
                    <a:gs pos="6500">
                      <a:srgbClr val="000082"/>
                    </a:gs>
                    <a:gs pos="14000">
                      <a:srgbClr val="0047FF"/>
                    </a:gs>
                    <a:gs pos="21001">
                      <a:srgbClr val="000082"/>
                    </a:gs>
                    <a:gs pos="28500">
                      <a:srgbClr val="0047FF"/>
                    </a:gs>
                    <a:gs pos="36000">
                      <a:srgbClr val="000082"/>
                    </a:gs>
                    <a:gs pos="43500">
                      <a:srgbClr val="0047FF"/>
                    </a:gs>
                    <a:gs pos="50000">
                      <a:srgbClr val="000082"/>
                    </a:gs>
                    <a:gs pos="56500">
                      <a:srgbClr val="0047FF"/>
                    </a:gs>
                    <a:gs pos="64000">
                      <a:srgbClr val="000082"/>
                    </a:gs>
                    <a:gs pos="71500">
                      <a:srgbClr val="0047FF"/>
                    </a:gs>
                    <a:gs pos="78999">
                      <a:srgbClr val="000082"/>
                    </a:gs>
                    <a:gs pos="86000">
                      <a:srgbClr val="0047FF"/>
                    </a:gs>
                    <a:gs pos="93500">
                      <a:srgbClr val="000082"/>
                    </a:gs>
                    <a:gs pos="100000">
                      <a:srgbClr val="0047FF"/>
                    </a:gs>
                  </a:gsLst>
                  <a:lin ang="2700000" scaled="1"/>
                </a:gradFill>
                <a:effectLst>
                  <a:outerShdw dist="74053" dir="1857825" algn="ctr" rotWithShape="0">
                    <a:schemeClr val="bg2"/>
                  </a:outerShdw>
                </a:effectLst>
                <a:latin typeface="Arial Black"/>
              </a:rPr>
              <a:t>Gnósis</a:t>
            </a: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Pilar de la Mística</a:t>
            </a:r>
          </a:p>
        </p:txBody>
      </p:sp>
      <p:grpSp>
        <p:nvGrpSpPr>
          <p:cNvPr id="2" name="Group 6"/>
          <p:cNvGrpSpPr>
            <a:grpSpLocks/>
          </p:cNvGrpSpPr>
          <p:nvPr/>
        </p:nvGrpSpPr>
        <p:grpSpPr bwMode="auto">
          <a:xfrm>
            <a:off x="179388" y="3714750"/>
            <a:ext cx="1606550" cy="2374900"/>
            <a:chOff x="4256" y="1207"/>
            <a:chExt cx="1300" cy="2268"/>
          </a:xfrm>
        </p:grpSpPr>
        <p:sp>
          <p:nvSpPr>
            <p:cNvPr id="18441" name="WordArt 7"/>
            <p:cNvSpPr>
              <a:spLocks noChangeArrowheads="1" noChangeShapeType="1" noTextEdit="1"/>
            </p:cNvSpPr>
            <p:nvPr/>
          </p:nvSpPr>
          <p:spPr bwMode="auto">
            <a:xfrm>
              <a:off x="4256" y="3203"/>
              <a:ext cx="1300" cy="272"/>
            </a:xfrm>
            <a:prstGeom prst="rect">
              <a:avLst/>
            </a:prstGeom>
          </p:spPr>
          <p:txBody>
            <a:bodyPr wrap="none" fromWordArt="1">
              <a:prstTxWarp prst="textPlain">
                <a:avLst>
                  <a:gd name="adj" fmla="val 50000"/>
                </a:avLst>
              </a:prstTxWarp>
            </a:bodyPr>
            <a:lstStyle/>
            <a:p>
              <a:pPr algn="ctr"/>
              <a:r>
                <a:rPr lang="es-MX" i="1" kern="10">
                  <a:ln w="9525">
                    <a:solidFill>
                      <a:srgbClr val="000000"/>
                    </a:solidFill>
                    <a:round/>
                    <a:headEnd/>
                    <a:tailEnd/>
                  </a:ln>
                  <a:solidFill>
                    <a:srgbClr val="00FF00"/>
                  </a:solidFill>
                  <a:effectLst>
                    <a:outerShdw dist="35921" dir="2700000" algn="ctr" rotWithShape="0">
                      <a:srgbClr val="808080">
                        <a:alpha val="79999"/>
                      </a:srgbClr>
                    </a:outerShdw>
                  </a:effectLst>
                  <a:latin typeface="Arial Black"/>
                </a:rPr>
                <a:t>Mística</a:t>
              </a:r>
            </a:p>
          </p:txBody>
        </p:sp>
        <p:pic>
          <p:nvPicPr>
            <p:cNvPr id="18442" name="Picture 8" descr="arbol egipcio1"/>
            <p:cNvPicPr>
              <a:picLocks noChangeAspect="1" noChangeArrowheads="1"/>
            </p:cNvPicPr>
            <p:nvPr/>
          </p:nvPicPr>
          <p:blipFill>
            <a:blip r:embed="rId2"/>
            <a:srcRect/>
            <a:stretch>
              <a:fillRect/>
            </a:stretch>
          </p:blipFill>
          <p:spPr bwMode="auto">
            <a:xfrm>
              <a:off x="4572" y="1207"/>
              <a:ext cx="531" cy="1701"/>
            </a:xfrm>
            <a:prstGeom prst="rect">
              <a:avLst/>
            </a:prstGeom>
            <a:noFill/>
            <a:ln w="9525">
              <a:noFill/>
              <a:miter lim="800000"/>
              <a:headEnd/>
              <a:tailEnd/>
            </a:ln>
          </p:spPr>
        </p:pic>
      </p:grpSp>
      <p:sp>
        <p:nvSpPr>
          <p:cNvPr id="18439" name="Text Box 9"/>
          <p:cNvSpPr txBox="1">
            <a:spLocks noChangeArrowheads="1"/>
          </p:cNvSpPr>
          <p:nvPr/>
        </p:nvSpPr>
        <p:spPr bwMode="auto">
          <a:xfrm>
            <a:off x="214313" y="1143000"/>
            <a:ext cx="8678862" cy="1754188"/>
          </a:xfrm>
          <a:prstGeom prst="rect">
            <a:avLst/>
          </a:prstGeom>
          <a:solidFill>
            <a:srgbClr val="FFFF99">
              <a:alpha val="79999"/>
            </a:srgbClr>
          </a:solidFill>
          <a:ln w="9525">
            <a:noFill/>
            <a:miter lim="800000"/>
            <a:headEnd/>
            <a:tailEnd/>
          </a:ln>
        </p:spPr>
        <p:txBody>
          <a:bodyPr>
            <a:spAutoFit/>
          </a:bodyPr>
          <a:lstStyle/>
          <a:p>
            <a:pPr>
              <a:spcBef>
                <a:spcPct val="50000"/>
              </a:spcBef>
            </a:pPr>
            <a:r>
              <a:rPr lang="es-MX" sz="3600" b="1"/>
              <a:t>Dentro de la Gnósis no se forma parte, ni sectario. La Gnósis estudia la ciencia religiosa y la religión científica.</a:t>
            </a:r>
            <a:endParaRPr lang="es-ES" sz="3600" b="1"/>
          </a:p>
        </p:txBody>
      </p:sp>
      <p:sp>
        <p:nvSpPr>
          <p:cNvPr id="18440" name="Text Box 9"/>
          <p:cNvSpPr txBox="1">
            <a:spLocks noChangeArrowheads="1"/>
          </p:cNvSpPr>
          <p:nvPr/>
        </p:nvSpPr>
        <p:spPr bwMode="auto">
          <a:xfrm>
            <a:off x="2233613" y="3143250"/>
            <a:ext cx="6696075" cy="3170238"/>
          </a:xfrm>
          <a:prstGeom prst="rect">
            <a:avLst/>
          </a:prstGeom>
          <a:solidFill>
            <a:srgbClr val="FFFF99">
              <a:alpha val="79999"/>
            </a:srgbClr>
          </a:solidFill>
          <a:ln w="9525">
            <a:noFill/>
            <a:miter lim="800000"/>
            <a:headEnd/>
            <a:tailEnd/>
          </a:ln>
        </p:spPr>
        <p:txBody>
          <a:bodyPr>
            <a:spAutoFit/>
          </a:bodyPr>
          <a:lstStyle/>
          <a:p>
            <a:pPr algn="ctr">
              <a:spcBef>
                <a:spcPct val="50000"/>
              </a:spcBef>
            </a:pPr>
            <a:r>
              <a:rPr lang="es-MX" sz="4000" b="1"/>
              <a:t>La Religión sin ciencia, conduce al dogmatismo, la ciencia sin religión, nos lleva al materialismo escéptico</a:t>
            </a:r>
            <a:endParaRPr lang="es-ES" sz="40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Despertar la conciencia</a:t>
            </a:r>
          </a:p>
        </p:txBody>
      </p:sp>
      <p:sp>
        <p:nvSpPr>
          <p:cNvPr id="19462" name="Text Box 7"/>
          <p:cNvSpPr txBox="1">
            <a:spLocks noChangeArrowheads="1"/>
          </p:cNvSpPr>
          <p:nvPr/>
        </p:nvSpPr>
        <p:spPr bwMode="auto">
          <a:xfrm>
            <a:off x="395288" y="1700213"/>
            <a:ext cx="8353425" cy="2528887"/>
          </a:xfrm>
          <a:prstGeom prst="rect">
            <a:avLst/>
          </a:prstGeom>
          <a:noFill/>
          <a:ln w="9525">
            <a:noFill/>
            <a:miter lim="800000"/>
            <a:headEnd/>
            <a:tailEnd/>
          </a:ln>
        </p:spPr>
        <p:txBody>
          <a:bodyPr>
            <a:spAutoFit/>
          </a:bodyPr>
          <a:lstStyle/>
          <a:p>
            <a:pPr algn="ctr">
              <a:spcBef>
                <a:spcPct val="50000"/>
              </a:spcBef>
            </a:pPr>
            <a:r>
              <a:rPr lang="es-MX" sz="3200" b="1"/>
              <a:t>El Gnosticismo contemporáneo, entrega las claves del Sendero de la Vida Práctica, para que cada persona con profundas inquietudes despierte su conciencia a la nueva era del saber.</a:t>
            </a:r>
            <a:endParaRPr lang="es-ES" sz="3200" b="1"/>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Despertar la conciencia</a:t>
            </a:r>
          </a:p>
        </p:txBody>
      </p:sp>
      <p:sp>
        <p:nvSpPr>
          <p:cNvPr id="20486" name="WordArt 15"/>
          <p:cNvSpPr>
            <a:spLocks noChangeArrowheads="1" noChangeShapeType="1" noTextEdit="1"/>
          </p:cNvSpPr>
          <p:nvPr/>
        </p:nvSpPr>
        <p:spPr bwMode="auto">
          <a:xfrm>
            <a:off x="785813" y="1916113"/>
            <a:ext cx="7459662" cy="2378075"/>
          </a:xfrm>
          <a:prstGeom prst="rect">
            <a:avLst/>
          </a:prstGeom>
        </p:spPr>
        <p:txBody>
          <a:bodyPr wrap="none" fromWordArt="1">
            <a:prstTxWarp prst="textPlain">
              <a:avLst>
                <a:gd name="adj" fmla="val 50000"/>
              </a:avLst>
            </a:prstTxWarp>
          </a:bodyPr>
          <a:lstStyle/>
          <a:p>
            <a:pPr algn="ctr"/>
            <a:r>
              <a:rPr lang="es-MX" sz="3600" i="1" kern="10" dirty="0">
                <a:ln w="9525">
                  <a:solidFill>
                    <a:srgbClr val="000000"/>
                  </a:solidFill>
                  <a:round/>
                  <a:headEnd/>
                  <a:tailEnd/>
                </a:ln>
                <a:effectLst>
                  <a:outerShdw dist="35921" dir="2700000" algn="ctr" rotWithShape="0">
                    <a:srgbClr val="808080">
                      <a:alpha val="79999"/>
                    </a:srgbClr>
                  </a:outerShdw>
                </a:effectLst>
                <a:latin typeface="Arial Black"/>
              </a:rPr>
              <a:t>BUSCAMOS EL </a:t>
            </a:r>
          </a:p>
          <a:p>
            <a:pPr algn="ctr"/>
            <a:r>
              <a:rPr lang="es-MX" sz="3600" i="1" kern="10" dirty="0">
                <a:ln w="9525">
                  <a:solidFill>
                    <a:srgbClr val="000000"/>
                  </a:solidFill>
                  <a:round/>
                  <a:headEnd/>
                  <a:tailEnd/>
                </a:ln>
                <a:effectLst>
                  <a:outerShdw dist="35921" dir="2700000" algn="ctr" rotWithShape="0">
                    <a:srgbClr val="808080">
                      <a:alpha val="79999"/>
                    </a:srgbClr>
                  </a:outerShdw>
                </a:effectLst>
                <a:latin typeface="Arial Black"/>
              </a:rPr>
              <a:t>DESPERTAR DE</a:t>
            </a:r>
          </a:p>
          <a:p>
            <a:pPr algn="ctr"/>
            <a:r>
              <a:rPr lang="es-MX" sz="3600" i="1" kern="10" dirty="0">
                <a:ln w="9525">
                  <a:solidFill>
                    <a:srgbClr val="000000"/>
                  </a:solidFill>
                  <a:round/>
                  <a:headEnd/>
                  <a:tailEnd/>
                </a:ln>
                <a:effectLst>
                  <a:outerShdw dist="35921" dir="2700000" algn="ctr" rotWithShape="0">
                    <a:srgbClr val="808080">
                      <a:alpha val="79999"/>
                    </a:srgbClr>
                  </a:outerShdw>
                </a:effectLst>
                <a:latin typeface="Arial Black"/>
              </a:rPr>
              <a:t>LA CONCIENCIA</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Revolucionar la conciencia</a:t>
            </a:r>
          </a:p>
        </p:txBody>
      </p:sp>
      <p:sp>
        <p:nvSpPr>
          <p:cNvPr id="21510" name="WordArt 6"/>
          <p:cNvSpPr>
            <a:spLocks noChangeArrowheads="1" noChangeShapeType="1" noTextEdit="1"/>
          </p:cNvSpPr>
          <p:nvPr/>
        </p:nvSpPr>
        <p:spPr bwMode="auto">
          <a:xfrm>
            <a:off x="684213" y="2357430"/>
            <a:ext cx="8064500" cy="2801944"/>
          </a:xfrm>
          <a:prstGeom prst="rect">
            <a:avLst/>
          </a:prstGeom>
        </p:spPr>
        <p:txBody>
          <a:bodyPr wrap="none" fromWordArt="1">
            <a:prstTxWarp prst="textPlain">
              <a:avLst>
                <a:gd name="adj" fmla="val 50000"/>
              </a:avLst>
            </a:prstTxWarp>
          </a:bodyPr>
          <a:lstStyle/>
          <a:p>
            <a:pPr algn="ctr"/>
            <a:r>
              <a:rPr lang="es-MX" i="1" kern="10" dirty="0">
                <a:ln w="9525">
                  <a:solidFill>
                    <a:srgbClr val="000000"/>
                  </a:solidFill>
                  <a:round/>
                  <a:headEnd/>
                  <a:tailEnd/>
                </a:ln>
                <a:effectLst>
                  <a:outerShdw dist="35921" dir="2700000" algn="ctr" rotWithShape="0">
                    <a:srgbClr val="808080">
                      <a:alpha val="79999"/>
                    </a:srgbClr>
                  </a:outerShdw>
                </a:effectLst>
                <a:latin typeface="Arial Black"/>
              </a:rPr>
              <a:t>Sabemos que para despertar la conciencia,</a:t>
            </a:r>
          </a:p>
          <a:p>
            <a:pPr algn="ctr"/>
            <a:r>
              <a:rPr lang="es-MX" i="1" kern="10" dirty="0">
                <a:ln w="9525">
                  <a:solidFill>
                    <a:srgbClr val="000000"/>
                  </a:solidFill>
                  <a:round/>
                  <a:headEnd/>
                  <a:tailEnd/>
                </a:ln>
                <a:effectLst>
                  <a:outerShdw dist="35921" dir="2700000" algn="ctr" rotWithShape="0">
                    <a:srgbClr val="808080">
                      <a:alpha val="79999"/>
                    </a:srgbClr>
                  </a:outerShdw>
                </a:effectLst>
                <a:latin typeface="Arial Black"/>
              </a:rPr>
              <a:t>necesitamos revolucionarla,</a:t>
            </a:r>
          </a:p>
          <a:p>
            <a:pPr algn="ctr"/>
            <a:r>
              <a:rPr lang="es-MX" i="1" kern="10" dirty="0">
                <a:ln w="9525">
                  <a:solidFill>
                    <a:srgbClr val="000000"/>
                  </a:solidFill>
                  <a:round/>
                  <a:headEnd/>
                  <a:tailEnd/>
                </a:ln>
                <a:effectLst>
                  <a:outerShdw dist="35921" dir="2700000" algn="ctr" rotWithShape="0">
                    <a:srgbClr val="808080">
                      <a:alpha val="79999"/>
                    </a:srgbClr>
                  </a:outerShdw>
                </a:effectLst>
                <a:latin typeface="Arial Black"/>
              </a:rPr>
              <a:t>con el fin de sacarla de su entumecimiento</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Los tres factores</a:t>
            </a:r>
          </a:p>
        </p:txBody>
      </p:sp>
      <p:sp>
        <p:nvSpPr>
          <p:cNvPr id="31751" name="WordArt 7"/>
          <p:cNvSpPr>
            <a:spLocks noChangeArrowheads="1" noChangeShapeType="1" noTextEdit="1"/>
          </p:cNvSpPr>
          <p:nvPr/>
        </p:nvSpPr>
        <p:spPr bwMode="auto">
          <a:xfrm>
            <a:off x="827088" y="1052513"/>
            <a:ext cx="7416800" cy="1368425"/>
          </a:xfrm>
          <a:prstGeom prst="rect">
            <a:avLst/>
          </a:prstGeom>
        </p:spPr>
        <p:txBody>
          <a:bodyPr wrap="none" fromWordArt="1">
            <a:prstTxWarp prst="textPlain">
              <a:avLst>
                <a:gd name="adj" fmla="val 50000"/>
              </a:avLst>
            </a:prstTxWarp>
          </a:bodyPr>
          <a:lstStyle/>
          <a:p>
            <a:pPr algn="ctr"/>
            <a:r>
              <a:rPr lang="es-MX" sz="3600" i="1" kern="10" dirty="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TRES FACTORES DE LA</a:t>
            </a:r>
          </a:p>
          <a:p>
            <a:pPr algn="ctr"/>
            <a:r>
              <a:rPr lang="es-MX" sz="3600" i="1" kern="10" dirty="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REVOLUCIÓN DE LA </a:t>
            </a:r>
          </a:p>
          <a:p>
            <a:pPr algn="ctr"/>
            <a:r>
              <a:rPr lang="es-MX" sz="3600" i="1" kern="10" dirty="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CONCIENCIA</a:t>
            </a:r>
          </a:p>
        </p:txBody>
      </p:sp>
      <p:sp>
        <p:nvSpPr>
          <p:cNvPr id="31754" name="WordArt 10"/>
          <p:cNvSpPr>
            <a:spLocks noChangeArrowheads="1" noChangeShapeType="1" noTextEdit="1"/>
          </p:cNvSpPr>
          <p:nvPr/>
        </p:nvSpPr>
        <p:spPr bwMode="auto">
          <a:xfrm>
            <a:off x="250825" y="5373688"/>
            <a:ext cx="8675688" cy="647700"/>
          </a:xfrm>
          <a:prstGeom prst="rect">
            <a:avLst/>
          </a:prstGeom>
        </p:spPr>
        <p:txBody>
          <a:bodyPr wrap="none" fromWordArt="1">
            <a:prstTxWarp prst="textPlain">
              <a:avLst>
                <a:gd name="adj" fmla="val 50000"/>
              </a:avLst>
            </a:prstTxWarp>
          </a:bodyPr>
          <a:lstStyle/>
          <a:p>
            <a:pPr algn="ctr">
              <a:defRPr/>
            </a:pPr>
            <a:r>
              <a:rPr lang="es-MX" sz="3600" i="1" kern="10">
                <a:ln w="9525">
                  <a:solidFill>
                    <a:srgbClr val="000000"/>
                  </a:solidFill>
                  <a:round/>
                  <a:headEnd/>
                  <a:tailEnd/>
                </a:ln>
                <a:gradFill rotWithShape="1">
                  <a:gsLst>
                    <a:gs pos="0">
                      <a:schemeClr val="accent2">
                        <a:gamma/>
                        <a:shade val="46275"/>
                        <a:invGamma/>
                      </a:schemeClr>
                    </a:gs>
                    <a:gs pos="50000">
                      <a:schemeClr val="accent2"/>
                    </a:gs>
                    <a:gs pos="100000">
                      <a:schemeClr val="accent2">
                        <a:gamma/>
                        <a:shade val="46275"/>
                        <a:invGamma/>
                      </a:schemeClr>
                    </a:gs>
                  </a:gsLst>
                  <a:lin ang="5400000" scaled="1"/>
                </a:gradFill>
                <a:effectLst>
                  <a:outerShdw dist="35921" dir="2700000" algn="ctr" rotWithShape="0">
                    <a:srgbClr val="808080">
                      <a:alpha val="80000"/>
                    </a:srgbClr>
                  </a:outerShdw>
                </a:effectLst>
                <a:latin typeface="Arial Black"/>
              </a:rPr>
              <a:t>                             </a:t>
            </a:r>
          </a:p>
        </p:txBody>
      </p:sp>
      <p:sp>
        <p:nvSpPr>
          <p:cNvPr id="10" name="9 CuadroTexto"/>
          <p:cNvSpPr txBox="1"/>
          <p:nvPr/>
        </p:nvSpPr>
        <p:spPr>
          <a:xfrm>
            <a:off x="0" y="3786190"/>
            <a:ext cx="9275296" cy="230832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buAutoNum type="arabicPeriod"/>
            </a:pPr>
            <a:r>
              <a:rPr lang="es-MX" sz="4800" b="1" spc="50" dirty="0" smtClean="0">
                <a:ln w="11430"/>
                <a:effectLst>
                  <a:outerShdw blurRad="76200" dist="50800" dir="5400000" algn="tl" rotWithShape="0">
                    <a:srgbClr val="000000">
                      <a:alpha val="65000"/>
                    </a:srgbClr>
                  </a:outerShdw>
                </a:effectLst>
              </a:rPr>
              <a:t>Nacer</a:t>
            </a:r>
          </a:p>
          <a:p>
            <a:pPr marL="342900" indent="-342900">
              <a:buAutoNum type="arabicPeriod"/>
            </a:pPr>
            <a:r>
              <a:rPr lang="es-MX" sz="4800" b="1" spc="50" dirty="0" smtClean="0">
                <a:ln w="11430"/>
                <a:effectLst>
                  <a:outerShdw blurRad="76200" dist="50800" dir="5400000" algn="tl" rotWithShape="0">
                    <a:srgbClr val="000000">
                      <a:alpha val="65000"/>
                    </a:srgbClr>
                  </a:outerShdw>
                </a:effectLst>
              </a:rPr>
              <a:t>Morir</a:t>
            </a:r>
          </a:p>
          <a:p>
            <a:pPr marL="342900" indent="-342900">
              <a:buAutoNum type="arabicPeriod"/>
            </a:pPr>
            <a:r>
              <a:rPr lang="es-MX" sz="4800" b="1" spc="50" dirty="0" smtClean="0">
                <a:ln w="11430"/>
                <a:effectLst>
                  <a:outerShdw blurRad="76200" dist="50800" dir="5400000" algn="tl" rotWithShape="0">
                    <a:srgbClr val="000000">
                      <a:alpha val="65000"/>
                    </a:srgbClr>
                  </a:outerShdw>
                </a:effectLst>
              </a:rPr>
              <a:t>Sacrificio Por La Humanidad</a:t>
            </a:r>
            <a:endParaRPr lang="es-MX" sz="4800" b="1" spc="50" dirty="0">
              <a:ln w="11430"/>
              <a:effectLst>
                <a:outerShdw blurRad="76200" dist="50800" dir="5400000" algn="tl" rotWithShape="0">
                  <a:srgbClr val="000000">
                    <a:alpha val="65000"/>
                  </a:srgbClr>
                </a:outerShdw>
              </a:effectLst>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WordArt 5"/>
          <p:cNvSpPr>
            <a:spLocks noChangeArrowheads="1" noChangeShapeType="1" noTextEdit="1"/>
          </p:cNvSpPr>
          <p:nvPr/>
        </p:nvSpPr>
        <p:spPr bwMode="auto">
          <a:xfrm>
            <a:off x="2957513" y="6399213"/>
            <a:ext cx="3990975" cy="395287"/>
          </a:xfrm>
          <a:prstGeom prst="rect">
            <a:avLst/>
          </a:prstGeom>
        </p:spPr>
        <p:txBody>
          <a:bodyPr wrap="none" fromWordArt="1">
            <a:prstTxWarp prst="textPlain">
              <a:avLst>
                <a:gd name="adj" fmla="val 50000"/>
              </a:avLst>
            </a:prstTxWarp>
          </a:bodyPr>
          <a:lstStyle/>
          <a:p>
            <a:pPr algn="ctr"/>
            <a:r>
              <a:rPr lang="es-MX"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Revolucionar la conciencia</a:t>
            </a:r>
          </a:p>
        </p:txBody>
      </p:sp>
      <p:sp>
        <p:nvSpPr>
          <p:cNvPr id="33798" name="WordArt 6"/>
          <p:cNvSpPr>
            <a:spLocks noChangeArrowheads="1" noChangeShapeType="1" noTextEdit="1"/>
          </p:cNvSpPr>
          <p:nvPr/>
        </p:nvSpPr>
        <p:spPr bwMode="auto">
          <a:xfrm>
            <a:off x="357158" y="1071546"/>
            <a:ext cx="8501122" cy="1285884"/>
          </a:xfrm>
          <a:prstGeom prst="rect">
            <a:avLst/>
          </a:prstGeom>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a:defRPr/>
            </a:pPr>
            <a:r>
              <a:rPr lang="es-MX" sz="3600" i="1"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srgbClr val="808080">
                      <a:alpha val="80000"/>
                    </a:srgbClr>
                  </a:outerShdw>
                </a:effectLst>
                <a:latin typeface="Arial Black"/>
              </a:rPr>
              <a:t>GNÓSIS</a:t>
            </a:r>
          </a:p>
        </p:txBody>
      </p:sp>
      <p:sp>
        <p:nvSpPr>
          <p:cNvPr id="33799" name="WordArt 7"/>
          <p:cNvSpPr>
            <a:spLocks noChangeArrowheads="1" noChangeShapeType="1" noTextEdit="1"/>
          </p:cNvSpPr>
          <p:nvPr/>
        </p:nvSpPr>
        <p:spPr bwMode="auto">
          <a:xfrm>
            <a:off x="285720" y="5143512"/>
            <a:ext cx="8429684" cy="792163"/>
          </a:xfrm>
          <a:prstGeom prst="rect">
            <a:avLst/>
          </a:prstGeom>
        </p:spPr>
        <p:txBody>
          <a:bodyPr wrap="none" fromWordArt="1">
            <a:prstTxWarp prst="textPlain">
              <a:avLst>
                <a:gd name="adj" fmla="val 50000"/>
              </a:avLst>
            </a:prstTxWarp>
            <a:scene3d>
              <a:camera prst="perspectiveAbove"/>
              <a:lightRig rig="glow" dir="tl">
                <a:rot lat="0" lon="0" rev="5400000"/>
              </a:lightRig>
            </a:scene3d>
            <a:sp3d extrusionH="57150" contourW="12700">
              <a:bevelT w="25400" h="25400" prst="relaxedInset"/>
              <a:contourClr>
                <a:schemeClr val="accent6">
                  <a:shade val="73000"/>
                </a:schemeClr>
              </a:contourClr>
            </a:sp3d>
          </a:bodyPr>
          <a:lstStyle/>
          <a:p>
            <a:pPr algn="ctr">
              <a:defRPr/>
            </a:pPr>
            <a:r>
              <a:rPr lang="es-MX" sz="3600" b="1" i="1" kern="10" dirty="0">
                <a:ln w="11430"/>
                <a:solidFill>
                  <a:srgbClr val="00FF00"/>
                </a:solidFill>
                <a:effectLst>
                  <a:outerShdw blurRad="80000" dist="40000" dir="5040000" algn="tl">
                    <a:srgbClr val="000000">
                      <a:alpha val="30000"/>
                    </a:srgbClr>
                  </a:outerShdw>
                </a:effectLst>
                <a:latin typeface="Arial Black"/>
              </a:rPr>
              <a:t>AUTO-GNÓSIS</a:t>
            </a:r>
          </a:p>
        </p:txBody>
      </p:sp>
      <p:sp>
        <p:nvSpPr>
          <p:cNvPr id="33800" name="AutoShape 8"/>
          <p:cNvSpPr>
            <a:spLocks noChangeArrowheads="1"/>
          </p:cNvSpPr>
          <p:nvPr/>
        </p:nvSpPr>
        <p:spPr bwMode="auto">
          <a:xfrm>
            <a:off x="4000496" y="3000372"/>
            <a:ext cx="857256" cy="1643074"/>
          </a:xfrm>
          <a:prstGeom prst="upDownArrow">
            <a:avLst>
              <a:gd name="adj1" fmla="val 50000"/>
              <a:gd name="adj2" fmla="val 2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defRPr/>
            </a:pPr>
            <a:endParaRPr lang="es-MX"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slide(fromTop)">
                                      <p:cBhvr>
                                        <p:cTn id="7" dur="500"/>
                                        <p:tgtEl>
                                          <p:spTgt spid="3379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3800"/>
                                        </p:tgtEl>
                                        <p:attrNameLst>
                                          <p:attrName>style.visibility</p:attrName>
                                        </p:attrNameLst>
                                      </p:cBhvr>
                                      <p:to>
                                        <p:strVal val="visible"/>
                                      </p:to>
                                    </p:set>
                                    <p:animEffect transition="in" filter="slide(fromTop)">
                                      <p:cBhvr>
                                        <p:cTn id="11" dur="500"/>
                                        <p:tgtEl>
                                          <p:spTgt spid="3380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slide(fromTop)">
                                      <p:cBhvr>
                                        <p:cTn id="15"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Lo que buscamos</a:t>
            </a:r>
          </a:p>
        </p:txBody>
      </p:sp>
      <p:sp>
        <p:nvSpPr>
          <p:cNvPr id="32781" name="WordArt 13"/>
          <p:cNvSpPr>
            <a:spLocks noChangeArrowheads="1" noChangeShapeType="1" noTextEdit="1"/>
          </p:cNvSpPr>
          <p:nvPr/>
        </p:nvSpPr>
        <p:spPr bwMode="auto">
          <a:xfrm>
            <a:off x="357158" y="2071678"/>
            <a:ext cx="8318530" cy="1933585"/>
          </a:xfrm>
          <a:prstGeom prst="rect">
            <a:avLst/>
          </a:prstGeom>
          <a:noFill/>
          <a:effectLst>
            <a:outerShdw blurRad="50800" dist="50800" dir="5400000" algn="ctr" rotWithShape="0">
              <a:schemeClr val="bg1">
                <a:lumMod val="65000"/>
              </a:schemeClr>
            </a:outerShdw>
          </a:effectLst>
          <a:scene3d>
            <a:camera prst="orthographicFront"/>
            <a:lightRig rig="flat" dir="tl">
              <a:rot lat="0" lon="0" rev="6600000"/>
            </a:lightRig>
          </a:scene3d>
          <a:sp3d extrusionH="76200">
            <a:bevelT/>
            <a:extrusionClr>
              <a:schemeClr val="tx1">
                <a:lumMod val="95000"/>
                <a:lumOff val="5000"/>
              </a:schemeClr>
            </a:extrusionClr>
          </a:sp3d>
        </p:spPr>
        <p:txBody>
          <a:bodyPr wrap="none" fromWordArt="1">
            <a:prstTxWarp prst="textPlain">
              <a:avLst>
                <a:gd name="adj" fmla="val 50000"/>
              </a:avLst>
            </a:prstTxWarp>
            <a:sp3d extrusionH="25400" contourW="8890">
              <a:bevelT w="38100" h="31750"/>
              <a:contourClr>
                <a:schemeClr val="accent2">
                  <a:shade val="75000"/>
                </a:schemeClr>
              </a:contourClr>
            </a:sp3d>
          </a:bodyPr>
          <a:lstStyle/>
          <a:p>
            <a:pPr algn="ctr">
              <a:defRPr/>
            </a:pPr>
            <a:r>
              <a:rPr lang="es-MX" sz="3600" b="1" i="1" kern="10" dirty="0">
                <a:ln w="11430"/>
                <a:effectLst>
                  <a:outerShdw blurRad="50800" dist="39000" dir="5460000" algn="tl">
                    <a:srgbClr val="000000">
                      <a:alpha val="38000"/>
                    </a:srgbClr>
                  </a:outerShdw>
                </a:effectLst>
                <a:latin typeface="Arial Black"/>
              </a:rPr>
              <a:t>"OH HOMBRE DE LA TIERRA,</a:t>
            </a:r>
          </a:p>
          <a:p>
            <a:pPr algn="ctr">
              <a:defRPr/>
            </a:pPr>
            <a:r>
              <a:rPr lang="es-MX" sz="3600" b="1" i="1" kern="10" dirty="0">
                <a:ln w="11430"/>
                <a:effectLst>
                  <a:outerShdw blurRad="50800" dist="39000" dir="5460000" algn="tl">
                    <a:srgbClr val="000000">
                      <a:alpha val="38000"/>
                    </a:srgbClr>
                  </a:outerShdw>
                </a:effectLst>
                <a:latin typeface="Arial Black"/>
              </a:rPr>
              <a:t>DESPIERTA TU CONCIENCIA"</a:t>
            </a:r>
          </a:p>
        </p:txBody>
      </p:sp>
      <p:sp>
        <p:nvSpPr>
          <p:cNvPr id="32783" name="WordArt 15"/>
          <p:cNvSpPr>
            <a:spLocks noChangeArrowheads="1" noChangeShapeType="1" noTextEdit="1"/>
          </p:cNvSpPr>
          <p:nvPr/>
        </p:nvSpPr>
        <p:spPr bwMode="auto">
          <a:xfrm>
            <a:off x="4214810" y="4786321"/>
            <a:ext cx="4722815" cy="428629"/>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MX" b="1" i="1" kern="10" dirty="0">
                <a:ln w="11430"/>
                <a:effectLst>
                  <a:outerShdw blurRad="80000" dist="40000" dir="5040000" algn="tl">
                    <a:srgbClr val="000000">
                      <a:alpha val="30000"/>
                    </a:srgbClr>
                  </a:outerShdw>
                </a:effectLst>
                <a:latin typeface="Arial Black"/>
              </a:rPr>
              <a:t>(Sócrates, Atenas 399 A.C.)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fade">
                                      <p:cBhvr>
                                        <p:cTn id="7" dur="2000"/>
                                        <p:tgtEl>
                                          <p:spTgt spid="3278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2783"/>
                                        </p:tgtEl>
                                        <p:attrNameLst>
                                          <p:attrName>style.visibility</p:attrName>
                                        </p:attrNameLst>
                                      </p:cBhvr>
                                      <p:to>
                                        <p:strVal val="visible"/>
                                      </p:to>
                                    </p:set>
                                    <p:animEffect transition="in" filter="fade">
                                      <p:cBhvr>
                                        <p:cTn id="11" dur="20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WordArt 5"/>
          <p:cNvSpPr>
            <a:spLocks noChangeArrowheads="1" noChangeShapeType="1" noTextEdit="1"/>
          </p:cNvSpPr>
          <p:nvPr/>
        </p:nvSpPr>
        <p:spPr bwMode="auto">
          <a:xfrm>
            <a:off x="2957513" y="6462713"/>
            <a:ext cx="39909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Lo que buscamos</a:t>
            </a:r>
          </a:p>
        </p:txBody>
      </p:sp>
      <p:sp>
        <p:nvSpPr>
          <p:cNvPr id="34824" name="WordArt 8"/>
          <p:cNvSpPr>
            <a:spLocks noChangeArrowheads="1" noChangeShapeType="1" noTextEdit="1"/>
          </p:cNvSpPr>
          <p:nvPr/>
        </p:nvSpPr>
        <p:spPr bwMode="auto">
          <a:xfrm>
            <a:off x="214313" y="1707157"/>
            <a:ext cx="8572500" cy="34290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3600" b="1" i="1" kern="10" dirty="0">
                <a:ln w="11430"/>
                <a:effectLst>
                  <a:outerShdw blurRad="50800" dist="39000" dir="5460000" algn="tl">
                    <a:srgbClr val="000000">
                      <a:alpha val="38000"/>
                    </a:srgbClr>
                  </a:outerShdw>
                </a:effectLst>
                <a:latin typeface="Arial Black"/>
              </a:rPr>
              <a:t>CUANDO EL ALUMNO</a:t>
            </a:r>
          </a:p>
          <a:p>
            <a:pPr algn="ctr"/>
            <a:r>
              <a:rPr lang="es-MX" sz="3600" b="1" i="1" kern="10" dirty="0">
                <a:ln w="11430"/>
                <a:effectLst>
                  <a:outerShdw blurRad="50800" dist="39000" dir="5460000" algn="tl">
                    <a:srgbClr val="000000">
                      <a:alpha val="38000"/>
                    </a:srgbClr>
                  </a:outerShdw>
                </a:effectLst>
                <a:latin typeface="Arial Black"/>
              </a:rPr>
              <a:t>ESTA LISTO,</a:t>
            </a:r>
          </a:p>
          <a:p>
            <a:pPr algn="ctr"/>
            <a:r>
              <a:rPr lang="es-MX" sz="3600" b="1" i="1" kern="10" dirty="0">
                <a:ln w="11430"/>
                <a:effectLst>
                  <a:outerShdw blurRad="50800" dist="39000" dir="5460000" algn="tl">
                    <a:srgbClr val="000000">
                      <a:alpha val="38000"/>
                    </a:srgbClr>
                  </a:outerShdw>
                </a:effectLst>
                <a:latin typeface="Arial Black"/>
              </a:rPr>
              <a:t>EL MAESTRO APARECE</a:t>
            </a:r>
          </a:p>
        </p:txBody>
      </p:sp>
      <p:sp>
        <p:nvSpPr>
          <p:cNvPr id="34825" name="WordArt 9"/>
          <p:cNvSpPr>
            <a:spLocks noChangeArrowheads="1" noChangeShapeType="1" noTextEdit="1"/>
          </p:cNvSpPr>
          <p:nvPr/>
        </p:nvSpPr>
        <p:spPr bwMode="auto">
          <a:xfrm>
            <a:off x="5214942" y="5921984"/>
            <a:ext cx="3644896" cy="387336"/>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b="1" i="1" kern="10" dirty="0">
                <a:ln w="11430"/>
                <a:effectLst>
                  <a:outerShdw blurRad="50800" dist="39000" dir="5460000" algn="tl">
                    <a:srgbClr val="000000">
                      <a:alpha val="38000"/>
                    </a:srgbClr>
                  </a:outerShdw>
                </a:effectLst>
                <a:latin typeface="Arial Black"/>
              </a:rPr>
              <a:t>(de la Sabiduría Hermética)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fade">
                                      <p:cBhvr>
                                        <p:cTn id="7" dur="2000"/>
                                        <p:tgtEl>
                                          <p:spTgt spid="3482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825"/>
                                        </p:tgtEl>
                                        <p:attrNameLst>
                                          <p:attrName>style.visibility</p:attrName>
                                        </p:attrNameLst>
                                      </p:cBhvr>
                                      <p:to>
                                        <p:strVal val="visible"/>
                                      </p:to>
                                    </p:set>
                                    <p:animEffect transition="in" filter="fade">
                                      <p:cBhvr>
                                        <p:cTn id="11" dur="2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WordArt 5"/>
          <p:cNvSpPr>
            <a:spLocks noChangeArrowheads="1" noChangeShapeType="1" noTextEdit="1"/>
          </p:cNvSpPr>
          <p:nvPr/>
        </p:nvSpPr>
        <p:spPr bwMode="auto">
          <a:xfrm>
            <a:off x="900113" y="6462713"/>
            <a:ext cx="712787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Espacio para Preguntas y respuestas</a:t>
            </a: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2068" y="1268760"/>
            <a:ext cx="4263963" cy="4898417"/>
          </a:xfrm>
          <a:prstGeom prst="rect">
            <a:avLst/>
          </a:prstGeom>
          <a:effectLst>
            <a:glow rad="101600">
              <a:schemeClr val="accent1">
                <a:satMod val="175000"/>
                <a:alpha val="40000"/>
              </a:schemeClr>
            </a:glow>
            <a:innerShdw blurRad="114300">
              <a:prstClr val="black"/>
            </a:innerShdw>
          </a:effec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WordArt 17"/>
          <p:cNvSpPr>
            <a:spLocks noChangeArrowheads="1" noChangeShapeType="1" noTextEdit="1"/>
          </p:cNvSpPr>
          <p:nvPr/>
        </p:nvSpPr>
        <p:spPr bwMode="auto">
          <a:xfrm>
            <a:off x="2957513" y="6462713"/>
            <a:ext cx="31718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Introducción</a:t>
            </a:r>
          </a:p>
        </p:txBody>
      </p:sp>
      <p:sp>
        <p:nvSpPr>
          <p:cNvPr id="3090" name="Text Box 18"/>
          <p:cNvSpPr txBox="1">
            <a:spLocks noChangeArrowheads="1"/>
          </p:cNvSpPr>
          <p:nvPr/>
        </p:nvSpPr>
        <p:spPr bwMode="auto">
          <a:xfrm>
            <a:off x="0" y="2924175"/>
            <a:ext cx="9144000" cy="2862263"/>
          </a:xfrm>
          <a:prstGeom prst="rect">
            <a:avLst/>
          </a:prstGeom>
          <a:solidFill>
            <a:srgbClr val="EDED77">
              <a:alpha val="74001"/>
            </a:srgbClr>
          </a:solidFill>
          <a:ln w="9525">
            <a:noFill/>
            <a:miter lim="800000"/>
            <a:headEnd/>
            <a:tailEnd/>
          </a:ln>
          <a:effectLst/>
        </p:spPr>
        <p:txBody>
          <a:bodyPr>
            <a:spAutoFit/>
          </a:bodyPr>
          <a:lstStyle/>
          <a:p>
            <a:pPr algn="ctr">
              <a:spcBef>
                <a:spcPct val="50000"/>
              </a:spcBef>
              <a:defRPr/>
            </a:pPr>
            <a:r>
              <a:rPr lang="es-MX" altLang="zh-CN" sz="4000" b="1" dirty="0">
                <a:solidFill>
                  <a:schemeClr val="accent2"/>
                </a:solidFill>
                <a:effectLst>
                  <a:outerShdw blurRad="38100" dist="38100" dir="2700000" algn="tl">
                    <a:srgbClr val="000000"/>
                  </a:outerShdw>
                </a:effectLst>
                <a:ea typeface="SimSun" pitchFamily="2" charset="-122"/>
              </a:rPr>
              <a:t>La Gnosis es un funcionalismo muy natural de la conciencia</a:t>
            </a:r>
          </a:p>
          <a:p>
            <a:pPr algn="ctr">
              <a:spcBef>
                <a:spcPct val="50000"/>
              </a:spcBef>
              <a:defRPr/>
            </a:pPr>
            <a:r>
              <a:rPr lang="es-MX" altLang="zh-CN" sz="4000" b="1" dirty="0">
                <a:solidFill>
                  <a:schemeClr val="accent2"/>
                </a:solidFill>
                <a:effectLst>
                  <a:outerShdw blurRad="38100" dist="38100" dir="2700000" algn="tl">
                    <a:srgbClr val="000000"/>
                  </a:outerShdw>
                </a:effectLst>
                <a:ea typeface="SimSun" pitchFamily="2" charset="-122"/>
              </a:rPr>
              <a:t> una “</a:t>
            </a:r>
            <a:r>
              <a:rPr lang="es-MX" altLang="zh-CN" sz="4000" b="1" dirty="0" err="1">
                <a:solidFill>
                  <a:srgbClr val="CC0000"/>
                </a:solidFill>
                <a:effectLst>
                  <a:outerShdw blurRad="38100" dist="38100" dir="2700000" algn="tl">
                    <a:srgbClr val="000000"/>
                  </a:outerShdw>
                </a:effectLst>
                <a:ea typeface="SimSun" pitchFamily="2" charset="-122"/>
              </a:rPr>
              <a:t>philosophia</a:t>
            </a:r>
            <a:r>
              <a:rPr lang="es-MX" altLang="zh-CN" sz="4000" b="1" dirty="0">
                <a:solidFill>
                  <a:srgbClr val="CC0000"/>
                </a:solidFill>
                <a:effectLst>
                  <a:outerShdw blurRad="38100" dist="38100" dir="2700000" algn="tl">
                    <a:srgbClr val="000000"/>
                  </a:outerShdw>
                </a:effectLst>
                <a:ea typeface="SimSun" pitchFamily="2" charset="-122"/>
              </a:rPr>
              <a:t> </a:t>
            </a:r>
            <a:r>
              <a:rPr lang="es-MX" altLang="zh-CN" sz="4000" b="1" dirty="0" err="1">
                <a:solidFill>
                  <a:srgbClr val="CC0000"/>
                </a:solidFill>
                <a:effectLst>
                  <a:outerShdw blurRad="38100" dist="38100" dir="2700000" algn="tl">
                    <a:srgbClr val="000000"/>
                  </a:outerShdw>
                </a:effectLst>
                <a:ea typeface="SimSun" pitchFamily="2" charset="-122"/>
              </a:rPr>
              <a:t>perennis</a:t>
            </a:r>
            <a:r>
              <a:rPr lang="es-MX" altLang="zh-CN" sz="4000" b="1" dirty="0">
                <a:solidFill>
                  <a:srgbClr val="CC0000"/>
                </a:solidFill>
                <a:effectLst>
                  <a:outerShdw blurRad="38100" dist="38100" dir="2700000" algn="tl">
                    <a:srgbClr val="000000"/>
                  </a:outerShdw>
                </a:effectLst>
                <a:ea typeface="SimSun" pitchFamily="2" charset="-122"/>
              </a:rPr>
              <a:t> et </a:t>
            </a:r>
            <a:r>
              <a:rPr lang="es-MX" altLang="zh-CN" sz="4000" b="1" dirty="0" err="1">
                <a:solidFill>
                  <a:srgbClr val="CC0000"/>
                </a:solidFill>
                <a:effectLst>
                  <a:outerShdw blurRad="38100" dist="38100" dir="2700000" algn="tl">
                    <a:srgbClr val="000000"/>
                  </a:outerShdw>
                </a:effectLst>
                <a:ea typeface="SimSun" pitchFamily="2" charset="-122"/>
              </a:rPr>
              <a:t>universalis</a:t>
            </a:r>
            <a:r>
              <a:rPr lang="es-MX" altLang="zh-CN" sz="4000" b="1" dirty="0">
                <a:solidFill>
                  <a:schemeClr val="accent2"/>
                </a:solidFill>
                <a:effectLst>
                  <a:outerShdw blurRad="38100" dist="38100" dir="2700000" algn="tl">
                    <a:srgbClr val="000000"/>
                  </a:outerShdw>
                </a:effectLst>
                <a:ea typeface="SimSun" pitchFamily="2" charset="-122"/>
              </a:rPr>
              <a:t>”. </a:t>
            </a:r>
            <a:endParaRPr lang="es-ES" sz="4000" b="1" dirty="0">
              <a:solidFill>
                <a:schemeClr val="accent2"/>
              </a:solidFill>
              <a:effectLst>
                <a:outerShdw blurRad="38100" dist="38100" dir="2700000" algn="tl">
                  <a:srgbClr val="000000"/>
                </a:outerShdw>
              </a:effectLst>
            </a:endParaRPr>
          </a:p>
        </p:txBody>
      </p:sp>
      <p:sp>
        <p:nvSpPr>
          <p:cNvPr id="3091" name="WordArt 19"/>
          <p:cNvSpPr>
            <a:spLocks noChangeArrowheads="1" noChangeShapeType="1" noTextEdit="1"/>
          </p:cNvSpPr>
          <p:nvPr/>
        </p:nvSpPr>
        <p:spPr bwMode="auto">
          <a:xfrm>
            <a:off x="285720" y="1285860"/>
            <a:ext cx="8572500" cy="1000125"/>
          </a:xfrm>
          <a:prstGeom prst="rect">
            <a:avLst/>
          </a:prstGeom>
          <a:noFill/>
          <a:ln>
            <a:noFill/>
          </a:ln>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MX" sz="3200" b="1" kern="10" dirty="0">
                <a:ln w="11430"/>
                <a:solidFill>
                  <a:srgbClr val="002060"/>
                </a:solidFill>
                <a:latin typeface="Adobe Caslon Pro Bold" pitchFamily="18" charset="0"/>
              </a:rPr>
              <a:t>Hablando Claramente y sin </a:t>
            </a:r>
            <a:r>
              <a:rPr lang="es-MX" sz="3200" b="1" kern="10" dirty="0" err="1">
                <a:ln w="11430"/>
                <a:solidFill>
                  <a:srgbClr val="002060"/>
                </a:solidFill>
                <a:latin typeface="Adobe Caslon Pro Bold" pitchFamily="18" charset="0"/>
              </a:rPr>
              <a:t>Ambagues</a:t>
            </a:r>
            <a:r>
              <a:rPr lang="es-MX" sz="3200" b="1" kern="10" dirty="0">
                <a:ln w="11430"/>
                <a:solidFill>
                  <a:srgbClr val="002060"/>
                </a:solidFill>
                <a:latin typeface="Adobe Caslon Pro Bold" pitchFamily="18" charset="0"/>
              </a:rPr>
              <a:t> diremos: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3348038" y="6462713"/>
            <a:ext cx="2119312"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Elite</a:t>
            </a:r>
          </a:p>
        </p:txBody>
      </p:sp>
      <p:sp>
        <p:nvSpPr>
          <p:cNvPr id="2054" name="Text Box 7"/>
          <p:cNvSpPr txBox="1">
            <a:spLocks noChangeArrowheads="1"/>
          </p:cNvSpPr>
          <p:nvPr/>
        </p:nvSpPr>
        <p:spPr bwMode="auto">
          <a:xfrm>
            <a:off x="0" y="1844675"/>
            <a:ext cx="9144000" cy="2554288"/>
          </a:xfrm>
          <a:prstGeom prst="rect">
            <a:avLst/>
          </a:prstGeom>
          <a:solidFill>
            <a:srgbClr val="99FF66">
              <a:alpha val="74901"/>
            </a:srgbClr>
          </a:solidFill>
          <a:ln w="9525">
            <a:noFill/>
            <a:miter lim="800000"/>
            <a:headEnd/>
            <a:tailEnd/>
          </a:ln>
        </p:spPr>
        <p:txBody>
          <a:bodyPr>
            <a:spAutoFit/>
          </a:bodyPr>
          <a:lstStyle/>
          <a:p>
            <a:pPr algn="ctr">
              <a:spcBef>
                <a:spcPct val="50000"/>
              </a:spcBef>
            </a:pPr>
            <a:r>
              <a:rPr lang="es-MX" altLang="zh-CN" sz="4000" b="1" dirty="0">
                <a:ea typeface="SimSun" pitchFamily="2" charset="-122"/>
              </a:rPr>
              <a:t>Incuestionablemente, Gnosis es el conocimiento iluminado de los misterios divinos reservados a una elite. </a:t>
            </a:r>
            <a:endParaRPr lang="es-ES" sz="4000" b="1"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957513" y="6462713"/>
            <a:ext cx="31718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Los Sígnos en la Gnósis</a:t>
            </a:r>
          </a:p>
        </p:txBody>
      </p:sp>
      <p:sp>
        <p:nvSpPr>
          <p:cNvPr id="20487" name="WordArt 7"/>
          <p:cNvSpPr>
            <a:spLocks noChangeArrowheads="1" noChangeShapeType="1" noTextEdit="1"/>
          </p:cNvSpPr>
          <p:nvPr/>
        </p:nvSpPr>
        <p:spPr bwMode="auto">
          <a:xfrm>
            <a:off x="1835150" y="1341438"/>
            <a:ext cx="5184775" cy="1871662"/>
          </a:xfrm>
          <a:prstGeom prst="rect">
            <a:avLst/>
          </a:prstGeom>
        </p:spPr>
        <p:txBody>
          <a:bodyPr wrap="none" fromWordArt="1">
            <a:prstTxWarp prst="textPlain">
              <a:avLst>
                <a:gd name="adj" fmla="val 50000"/>
              </a:avLst>
            </a:prstTxWarp>
          </a:bodyPr>
          <a:lstStyle/>
          <a:p>
            <a:pPr algn="ctr"/>
            <a:r>
              <a:rPr lang="es-MX" sz="3600" kern="10">
                <a:ln w="9525">
                  <a:solidFill>
                    <a:srgbClr val="000000"/>
                  </a:solidFill>
                  <a:round/>
                  <a:headEnd/>
                  <a:tailEnd/>
                </a:ln>
                <a:gradFill rotWithShape="1">
                  <a:gsLst>
                    <a:gs pos="0">
                      <a:srgbClr val="00CCFF"/>
                    </a:gs>
                    <a:gs pos="50000">
                      <a:srgbClr val="FFFFFF"/>
                    </a:gs>
                    <a:gs pos="100000">
                      <a:srgbClr val="00CCFF"/>
                    </a:gs>
                  </a:gsLst>
                  <a:lin ang="5400000" scaled="1"/>
                </a:gradFill>
                <a:latin typeface="Arial Black"/>
              </a:rPr>
              <a:t>GNÓSIS</a:t>
            </a:r>
          </a:p>
        </p:txBody>
      </p:sp>
      <p:sp>
        <p:nvSpPr>
          <p:cNvPr id="20488" name="WordArt 8"/>
          <p:cNvSpPr>
            <a:spLocks noChangeArrowheads="1" noChangeShapeType="1" noTextEdit="1"/>
          </p:cNvSpPr>
          <p:nvPr/>
        </p:nvSpPr>
        <p:spPr bwMode="auto">
          <a:xfrm>
            <a:off x="1908175" y="4724400"/>
            <a:ext cx="4824413" cy="1152525"/>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00FF00"/>
                </a:solidFill>
                <a:effectLst>
                  <a:outerShdw dist="35921" dir="2700000" algn="ctr" rotWithShape="0">
                    <a:srgbClr val="808080">
                      <a:alpha val="79999"/>
                    </a:srgbClr>
                  </a:outerShdw>
                </a:effectLst>
                <a:latin typeface="Arial Black"/>
              </a:rPr>
              <a:t>SIGNOS</a:t>
            </a:r>
          </a:p>
        </p:txBody>
      </p:sp>
      <p:sp>
        <p:nvSpPr>
          <p:cNvPr id="20489" name="AutoShape 9"/>
          <p:cNvSpPr>
            <a:spLocks noChangeArrowheads="1"/>
          </p:cNvSpPr>
          <p:nvPr/>
        </p:nvSpPr>
        <p:spPr bwMode="auto">
          <a:xfrm>
            <a:off x="3995738" y="3573463"/>
            <a:ext cx="576262" cy="503237"/>
          </a:xfrm>
          <a:prstGeom prst="downArrow">
            <a:avLst>
              <a:gd name="adj1" fmla="val 50000"/>
              <a:gd name="adj2" fmla="val 25000"/>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1000"/>
                                        <p:tgtEl>
                                          <p:spTgt spid="2048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0489"/>
                                        </p:tgtEl>
                                        <p:attrNameLst>
                                          <p:attrName>style.visibility</p:attrName>
                                        </p:attrNameLst>
                                      </p:cBhvr>
                                      <p:to>
                                        <p:strVal val="visible"/>
                                      </p:to>
                                    </p:set>
                                    <p:animEffect transition="in" filter="blinds(horizontal)">
                                      <p:cBhvr>
                                        <p:cTn id="11" dur="1000"/>
                                        <p:tgtEl>
                                          <p:spTgt spid="2048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488"/>
                                        </p:tgtEl>
                                        <p:attrNameLst>
                                          <p:attrName>style.visibility</p:attrName>
                                        </p:attrNameLst>
                                      </p:cBhvr>
                                      <p:to>
                                        <p:strVal val="visible"/>
                                      </p:to>
                                    </p:set>
                                    <p:animEffect transition="in" filter="fade">
                                      <p:cBhvr>
                                        <p:cTn id="15" dur="1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488" grpId="0" animBg="1"/>
      <p:bldP spid="204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WordArt 5"/>
          <p:cNvSpPr>
            <a:spLocks noChangeArrowheads="1" noChangeShapeType="1" noTextEdit="1"/>
          </p:cNvSpPr>
          <p:nvPr/>
        </p:nvSpPr>
        <p:spPr bwMode="auto">
          <a:xfrm>
            <a:off x="2957513" y="6462713"/>
            <a:ext cx="31718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Los Sígnos en la Gnósis</a:t>
            </a:r>
          </a:p>
        </p:txBody>
      </p:sp>
      <p:graphicFrame>
        <p:nvGraphicFramePr>
          <p:cNvPr id="21534" name="Group 30"/>
          <p:cNvGraphicFramePr>
            <a:graphicFrameLocks noGrp="1"/>
          </p:cNvGraphicFramePr>
          <p:nvPr>
            <p:extLst>
              <p:ext uri="{D42A27DB-BD31-4B8C-83A1-F6EECF244321}">
                <p14:modId xmlns:p14="http://schemas.microsoft.com/office/powerpoint/2010/main" val="2434222555"/>
              </p:ext>
            </p:extLst>
          </p:nvPr>
        </p:nvGraphicFramePr>
        <p:xfrm>
          <a:off x="-34009" y="1052736"/>
          <a:ext cx="9144000" cy="4572000"/>
        </p:xfrm>
        <a:graphic>
          <a:graphicData uri="http://schemas.openxmlformats.org/drawingml/2006/table">
            <a:tbl>
              <a:tblPr/>
              <a:tblGrid>
                <a:gridCol w="4573588"/>
                <a:gridCol w="4570412"/>
              </a:tblGrid>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zh-CN" sz="4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Incorrecto</a:t>
                      </a:r>
                      <a:endParaRPr kumimoji="0" lang="es-MX" altLang="zh-CN" sz="6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gradFill rotWithShape="1">
                      <a:gsLst>
                        <a:gs pos="0">
                          <a:srgbClr val="FFFF99">
                            <a:alpha val="83000"/>
                          </a:srgbClr>
                        </a:gs>
                        <a:gs pos="100000">
                          <a:srgbClr val="FFFF99">
                            <a:gamma/>
                            <a:shade val="98431"/>
                            <a:invGamma/>
                            <a:alpha val="27000"/>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zh-CN" sz="4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Correcto</a:t>
                      </a:r>
                      <a:endParaRPr kumimoji="0" lang="es-MX" altLang="zh-CN" sz="6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gradFill rotWithShape="1">
                      <a:gsLst>
                        <a:gs pos="0">
                          <a:srgbClr val="FFFF99">
                            <a:alpha val="83000"/>
                          </a:srgbClr>
                        </a:gs>
                        <a:gs pos="100000">
                          <a:srgbClr val="FFFF99">
                            <a:gamma/>
                            <a:shade val="98431"/>
                            <a:invGamma/>
                            <a:alpha val="27000"/>
                          </a:srgbClr>
                        </a:gs>
                      </a:gsLst>
                      <a:lin ang="5400000" scaled="1"/>
                    </a:gra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zh-CN" sz="4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s-MX" altLang="zh-CN" sz="4800" b="1" i="0" u="none" strike="noStrike" cap="none" normalizeH="0" baseline="0" dirty="0" smtClean="0">
                          <a:ln>
                            <a:noFill/>
                          </a:ln>
                          <a:solidFill>
                            <a:srgbClr val="A50021"/>
                          </a:solidFill>
                          <a:effectLst/>
                          <a:latin typeface="Times New Roman" pitchFamily="18" charset="0"/>
                          <a:ea typeface="SimSun" pitchFamily="2" charset="-122"/>
                          <a:cs typeface="Times New Roman" pitchFamily="18" charset="0"/>
                        </a:rPr>
                        <a:t>Yo amo a este crucifijo por que es mi Dios, mi salvador”</a:t>
                      </a:r>
                      <a:endParaRPr kumimoji="0" lang="es-MX" altLang="zh-CN" sz="6600" b="1" i="0" u="none" strike="noStrike" cap="none" normalizeH="0" baseline="0" dirty="0" smtClean="0">
                        <a:ln>
                          <a:noFill/>
                        </a:ln>
                        <a:solidFill>
                          <a:srgbClr val="A50021"/>
                        </a:solidFill>
                        <a:effectLst/>
                        <a:latin typeface="Arial" charset="0"/>
                        <a:ea typeface="SimSun" pitchFamily="2" charset="-122"/>
                        <a:cs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gradFill rotWithShape="1">
                      <a:gsLst>
                        <a:gs pos="0">
                          <a:srgbClr val="FFFF99">
                            <a:alpha val="83000"/>
                          </a:srgbClr>
                        </a:gs>
                        <a:gs pos="100000">
                          <a:srgbClr val="FFFF99">
                            <a:gamma/>
                            <a:shade val="98431"/>
                            <a:invGamma/>
                            <a:alpha val="27000"/>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zh-CN" sz="4800" b="1"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“Respeto a este crucifijo, por que representa a mi Dios, Mi salvador</a:t>
                      </a:r>
                      <a:r>
                        <a:rPr kumimoji="0" lang="es-MX" altLang="zh-CN" sz="48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a:t>
                      </a:r>
                      <a:endParaRPr kumimoji="0" lang="es-MX" altLang="zh-CN" sz="6600" b="0" i="0" u="none" strike="noStrike" cap="none" normalizeH="0" baseline="0" dirty="0" smtClean="0">
                        <a:ln>
                          <a:noFill/>
                        </a:ln>
                        <a:solidFill>
                          <a:srgbClr val="0000CC"/>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gradFill rotWithShape="1">
                      <a:gsLst>
                        <a:gs pos="0">
                          <a:srgbClr val="FFFF99">
                            <a:alpha val="83000"/>
                          </a:srgbClr>
                        </a:gs>
                        <a:gs pos="100000">
                          <a:srgbClr val="FFFF99">
                            <a:gamma/>
                            <a:shade val="98431"/>
                            <a:invGamma/>
                            <a:alpha val="27000"/>
                          </a:srgbClr>
                        </a:gs>
                      </a:gsLst>
                      <a:lin ang="5400000" scaled="1"/>
                    </a:gradFill>
                  </a:tcPr>
                </a:tc>
              </a:tr>
            </a:tbl>
          </a:graphicData>
        </a:graphic>
      </p:graphicFrame>
      <p:pic>
        <p:nvPicPr>
          <p:cNvPr id="21524" name="Picture 20" descr="pentagrama_malta"/>
          <p:cNvPicPr>
            <a:picLocks noChangeAspect="1" noChangeArrowheads="1"/>
          </p:cNvPicPr>
          <p:nvPr/>
        </p:nvPicPr>
        <p:blipFill>
          <a:blip r:embed="rId2"/>
          <a:srcRect t="28375" b="8383"/>
          <a:stretch>
            <a:fillRect/>
          </a:stretch>
        </p:blipFill>
        <p:spPr bwMode="auto">
          <a:xfrm>
            <a:off x="3286116" y="4714884"/>
            <a:ext cx="1943100" cy="1571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24"/>
                                        </p:tgtEl>
                                        <p:attrNameLst>
                                          <p:attrName>style.visibility</p:attrName>
                                        </p:attrNameLst>
                                      </p:cBhvr>
                                      <p:to>
                                        <p:strVal val="visible"/>
                                      </p:to>
                                    </p:set>
                                    <p:animEffect transition="in" filter="fade">
                                      <p:cBhvr>
                                        <p:cTn id="7" dur="20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WordArt 5"/>
          <p:cNvSpPr>
            <a:spLocks noChangeArrowheads="1" noChangeShapeType="1" noTextEdit="1"/>
          </p:cNvSpPr>
          <p:nvPr/>
        </p:nvSpPr>
        <p:spPr bwMode="auto">
          <a:xfrm>
            <a:off x="2957513" y="6462713"/>
            <a:ext cx="31718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El SER es el SER</a:t>
            </a:r>
          </a:p>
        </p:txBody>
      </p:sp>
      <p:sp>
        <p:nvSpPr>
          <p:cNvPr id="5126" name="WordArt 8"/>
          <p:cNvSpPr>
            <a:spLocks noChangeArrowheads="1" noChangeShapeType="1" noTextEdit="1"/>
          </p:cNvSpPr>
          <p:nvPr/>
        </p:nvSpPr>
        <p:spPr bwMode="auto">
          <a:xfrm>
            <a:off x="474662" y="1412776"/>
            <a:ext cx="8137525" cy="4392612"/>
          </a:xfrm>
          <a:prstGeom prst="rect">
            <a:avLst/>
          </a:prstGeom>
        </p:spPr>
        <p:txBody>
          <a:bodyPr wrap="none" fromWordArt="1">
            <a:prstTxWarp prst="textPlain">
              <a:avLst>
                <a:gd name="adj" fmla="val 50000"/>
              </a:avLst>
            </a:prstTxWarp>
          </a:bodyPr>
          <a:lstStyle/>
          <a:p>
            <a:pPr algn="ctr"/>
            <a:r>
              <a:rPr lang="es-MX" dirty="0"/>
              <a:t>El Ser, revaluándose y</a:t>
            </a:r>
          </a:p>
          <a:p>
            <a:pPr algn="ctr"/>
            <a:r>
              <a:rPr lang="es-MX" dirty="0"/>
              <a:t>conociéndose a sí mismo,</a:t>
            </a:r>
          </a:p>
          <a:p>
            <a:pPr algn="ctr"/>
            <a:r>
              <a:rPr lang="es-MX" dirty="0"/>
              <a:t>es la Auto-Gnosis.</a:t>
            </a:r>
          </a:p>
          <a:p>
            <a:pPr algn="ctr"/>
            <a:r>
              <a:rPr lang="es-MX" dirty="0"/>
              <a:t>Indubitablemente, ésta última, en</a:t>
            </a:r>
          </a:p>
          <a:p>
            <a:pPr algn="ctr"/>
            <a:r>
              <a:rPr lang="es-MX" dirty="0"/>
              <a:t>sí misma, es la </a:t>
            </a:r>
            <a:r>
              <a:rPr lang="es-MX" dirty="0" err="1"/>
              <a:t>Gnósis</a:t>
            </a:r>
            <a:r>
              <a:rPr lang="es-MX" dirty="0"/>
              <a:t>.</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WordArt 5"/>
          <p:cNvSpPr>
            <a:spLocks noChangeArrowheads="1" noChangeShapeType="1" noTextEdit="1"/>
          </p:cNvSpPr>
          <p:nvPr/>
        </p:nvSpPr>
        <p:spPr bwMode="auto">
          <a:xfrm>
            <a:off x="2957513" y="6462713"/>
            <a:ext cx="31718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La Bella Durmiente</a:t>
            </a:r>
          </a:p>
        </p:txBody>
      </p:sp>
      <p:sp>
        <p:nvSpPr>
          <p:cNvPr id="23559" name="WordArt 7"/>
          <p:cNvSpPr>
            <a:spLocks noChangeArrowheads="1" noChangeShapeType="1" noTextEdit="1"/>
          </p:cNvSpPr>
          <p:nvPr/>
        </p:nvSpPr>
        <p:spPr bwMode="auto">
          <a:xfrm>
            <a:off x="690563" y="1773238"/>
            <a:ext cx="7626350" cy="3960812"/>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00FF"/>
                </a:solidFill>
                <a:effectLst>
                  <a:outerShdw dist="35921" dir="2700000" algn="ctr" rotWithShape="0">
                    <a:srgbClr val="808080">
                      <a:alpha val="79999"/>
                    </a:srgbClr>
                  </a:outerShdw>
                </a:effectLst>
                <a:latin typeface="Arial Black"/>
              </a:rPr>
              <a:t>LA CONCIENCIA </a:t>
            </a:r>
          </a:p>
          <a:p>
            <a:pPr algn="ctr"/>
            <a:r>
              <a:rPr lang="es-MX" sz="3600" i="1" kern="10">
                <a:ln w="9525">
                  <a:solidFill>
                    <a:srgbClr val="000000"/>
                  </a:solidFill>
                  <a:round/>
                  <a:headEnd/>
                  <a:tailEnd/>
                </a:ln>
                <a:solidFill>
                  <a:srgbClr val="FF00FF"/>
                </a:solidFill>
                <a:effectLst>
                  <a:outerShdw dist="35921" dir="2700000" algn="ctr" rotWithShape="0">
                    <a:srgbClr val="808080">
                      <a:alpha val="79999"/>
                    </a:srgbClr>
                  </a:outerShdw>
                </a:effectLst>
                <a:latin typeface="Arial Black"/>
              </a:rPr>
              <a:t>DEL SER HUMANO</a:t>
            </a:r>
          </a:p>
          <a:p>
            <a:pPr algn="ctr"/>
            <a:r>
              <a:rPr lang="es-MX" sz="3600" i="1" kern="10">
                <a:ln w="9525">
                  <a:solidFill>
                    <a:srgbClr val="000000"/>
                  </a:solidFill>
                  <a:round/>
                  <a:headEnd/>
                  <a:tailEnd/>
                </a:ln>
                <a:solidFill>
                  <a:srgbClr val="FF00FF"/>
                </a:solidFill>
                <a:effectLst>
                  <a:outerShdw dist="35921" dir="2700000" algn="ctr" rotWithShape="0">
                    <a:srgbClr val="808080">
                      <a:alpha val="79999"/>
                    </a:srgbClr>
                  </a:outerShdw>
                </a:effectLst>
                <a:latin typeface="Arial Black"/>
              </a:rPr>
              <a:t>DUERME LAMENTABLEMENTE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800" decel="100000"/>
                                        <p:tgtEl>
                                          <p:spTgt spid="23559"/>
                                        </p:tgtEl>
                                      </p:cBhvr>
                                    </p:animEffect>
                                    <p:anim calcmode="lin" valueType="num">
                                      <p:cBhvr>
                                        <p:cTn id="8" dur="800" decel="100000" fill="hold"/>
                                        <p:tgtEl>
                                          <p:spTgt spid="23559"/>
                                        </p:tgtEl>
                                        <p:attrNameLst>
                                          <p:attrName>style.rotation</p:attrName>
                                        </p:attrNameLst>
                                      </p:cBhvr>
                                      <p:tavLst>
                                        <p:tav tm="0">
                                          <p:val>
                                            <p:fltVal val="-90"/>
                                          </p:val>
                                        </p:tav>
                                        <p:tav tm="100000">
                                          <p:val>
                                            <p:fltVal val="0"/>
                                          </p:val>
                                        </p:tav>
                                      </p:tavLst>
                                    </p:anim>
                                    <p:anim calcmode="lin" valueType="num">
                                      <p:cBhvr>
                                        <p:cTn id="9" dur="800" decel="100000" fill="hold"/>
                                        <p:tgtEl>
                                          <p:spTgt spid="23559"/>
                                        </p:tgtEl>
                                        <p:attrNameLst>
                                          <p:attrName>ppt_x</p:attrName>
                                        </p:attrNameLst>
                                      </p:cBhvr>
                                      <p:tavLst>
                                        <p:tav tm="0">
                                          <p:val>
                                            <p:strVal val="#ppt_x+0.4"/>
                                          </p:val>
                                        </p:tav>
                                        <p:tav tm="100000">
                                          <p:val>
                                            <p:strVal val="#ppt_x-0.05"/>
                                          </p:val>
                                        </p:tav>
                                      </p:tavLst>
                                    </p:anim>
                                    <p:anim calcmode="lin" valueType="num">
                                      <p:cBhvr>
                                        <p:cTn id="10" dur="800" decel="100000" fill="hold"/>
                                        <p:tgtEl>
                                          <p:spTgt spid="2355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WordArt 5"/>
          <p:cNvSpPr>
            <a:spLocks noChangeArrowheads="1" noChangeShapeType="1" noTextEdit="1"/>
          </p:cNvSpPr>
          <p:nvPr/>
        </p:nvSpPr>
        <p:spPr bwMode="auto">
          <a:xfrm>
            <a:off x="2957513" y="6462713"/>
            <a:ext cx="3171825" cy="395287"/>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Los Pitagóricos</a:t>
            </a:r>
          </a:p>
        </p:txBody>
      </p:sp>
      <p:sp>
        <p:nvSpPr>
          <p:cNvPr id="24583" name="WordArt 7"/>
          <p:cNvSpPr>
            <a:spLocks noChangeArrowheads="1" noChangeShapeType="1" noTextEdit="1"/>
          </p:cNvSpPr>
          <p:nvPr/>
        </p:nvSpPr>
        <p:spPr bwMode="auto">
          <a:xfrm>
            <a:off x="971550" y="1989138"/>
            <a:ext cx="7127875" cy="1008062"/>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gradFill rotWithShape="1">
                  <a:gsLst>
                    <a:gs pos="0">
                      <a:srgbClr val="008000"/>
                    </a:gs>
                    <a:gs pos="50000">
                      <a:srgbClr val="FFFFFF"/>
                    </a:gs>
                    <a:gs pos="100000">
                      <a:srgbClr val="008000"/>
                    </a:gs>
                  </a:gsLst>
                  <a:lin ang="2700000" scaled="1"/>
                </a:gradFill>
                <a:effectLst>
                  <a:outerShdw dist="35921" dir="2700000" algn="ctr" rotWithShape="0">
                    <a:srgbClr val="808080">
                      <a:alpha val="79999"/>
                    </a:srgbClr>
                  </a:outerShdw>
                </a:effectLst>
                <a:latin typeface="Arial Black"/>
              </a:rPr>
              <a:t>"DORMIDOS ESTAMOS"</a:t>
            </a:r>
          </a:p>
        </p:txBody>
      </p:sp>
      <p:sp>
        <p:nvSpPr>
          <p:cNvPr id="24584" name="WordArt 8"/>
          <p:cNvSpPr>
            <a:spLocks noChangeArrowheads="1" noChangeShapeType="1" noTextEdit="1"/>
          </p:cNvSpPr>
          <p:nvPr/>
        </p:nvSpPr>
        <p:spPr bwMode="auto">
          <a:xfrm>
            <a:off x="827088" y="4725988"/>
            <a:ext cx="7199312" cy="1223962"/>
          </a:xfrm>
          <a:prstGeom prst="rect">
            <a:avLst/>
          </a:prstGeom>
        </p:spPr>
        <p:txBody>
          <a:bodyPr wrap="none" fromWordArt="1">
            <a:prstTxWarp prst="textPlain">
              <a:avLst>
                <a:gd name="adj" fmla="val 50000"/>
              </a:avLst>
            </a:prstTxWarp>
          </a:bodyPr>
          <a:lstStyle/>
          <a:p>
            <a:pPr algn="ctr"/>
            <a:r>
              <a:rPr lang="es-MX" sz="3600" i="1" kern="10">
                <a:ln w="9525">
                  <a:solidFill>
                    <a:srgbClr val="000000"/>
                  </a:solidFill>
                  <a:round/>
                  <a:headEnd/>
                  <a:tailEnd/>
                </a:ln>
                <a:gradFill rotWithShape="1">
                  <a:gsLst>
                    <a:gs pos="0">
                      <a:srgbClr val="0000CC"/>
                    </a:gs>
                    <a:gs pos="50000">
                      <a:srgbClr val="FFFFFF"/>
                    </a:gs>
                    <a:gs pos="100000">
                      <a:srgbClr val="0000CC"/>
                    </a:gs>
                  </a:gsLst>
                  <a:lin ang="18900000" scaled="1"/>
                </a:gradFill>
                <a:effectLst>
                  <a:outerShdw dist="35921" dir="2700000" algn="ctr" rotWithShape="0">
                    <a:srgbClr val="808080">
                      <a:alpha val="79999"/>
                    </a:srgbClr>
                  </a:outerShdw>
                </a:effectLst>
                <a:latin typeface="Arial Black"/>
              </a:rPr>
              <a:t>"DESPERTAR DEBEMOS"</a:t>
            </a:r>
          </a:p>
        </p:txBody>
      </p:sp>
      <p:sp>
        <p:nvSpPr>
          <p:cNvPr id="24585" name="AutoShape 9"/>
          <p:cNvSpPr>
            <a:spLocks noChangeArrowheads="1"/>
          </p:cNvSpPr>
          <p:nvPr/>
        </p:nvSpPr>
        <p:spPr bwMode="auto">
          <a:xfrm>
            <a:off x="4067175" y="3430588"/>
            <a:ext cx="720725" cy="936625"/>
          </a:xfrm>
          <a:prstGeom prst="downArrow">
            <a:avLst>
              <a:gd name="adj1" fmla="val 50000"/>
              <a:gd name="adj2" fmla="val 32489"/>
            </a:avLst>
          </a:prstGeom>
          <a:gradFill rotWithShape="1">
            <a:gsLst>
              <a:gs pos="0">
                <a:srgbClr val="00CCFF"/>
              </a:gs>
              <a:gs pos="50000">
                <a:schemeClr val="bg1"/>
              </a:gs>
              <a:gs pos="100000">
                <a:srgbClr val="00CCFF"/>
              </a:gs>
            </a:gsLst>
            <a:lin ang="2700000" scaled="1"/>
          </a:gradFill>
          <a:ln w="9525">
            <a:solidFill>
              <a:schemeClr val="tx1"/>
            </a:solidFill>
            <a:miter lim="800000"/>
            <a:headEnd/>
            <a:tailEnd/>
          </a:ln>
          <a:effectLst/>
        </p:spPr>
        <p:txBody>
          <a:bodyPr wrap="none" anchor="ctr"/>
          <a:lstStyle/>
          <a:p>
            <a:pPr>
              <a:defRPr/>
            </a:pPr>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fade">
                                      <p:cBhvr>
                                        <p:cTn id="7" dur="1000"/>
                                        <p:tgtEl>
                                          <p:spTgt spid="2458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585"/>
                                        </p:tgtEl>
                                        <p:attrNameLst>
                                          <p:attrName>style.visibility</p:attrName>
                                        </p:attrNameLst>
                                      </p:cBhvr>
                                      <p:to>
                                        <p:strVal val="visible"/>
                                      </p:to>
                                    </p:set>
                                    <p:animEffect transition="in" filter="fade">
                                      <p:cBhvr>
                                        <p:cTn id="11" dur="1000"/>
                                        <p:tgtEl>
                                          <p:spTgt spid="2458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584"/>
                                        </p:tgtEl>
                                        <p:attrNameLst>
                                          <p:attrName>style.visibility</p:attrName>
                                        </p:attrNameLst>
                                      </p:cBhvr>
                                      <p:to>
                                        <p:strVal val="visible"/>
                                      </p:to>
                                    </p:set>
                                    <p:animEffect transition="in" filter="fade">
                                      <p:cBhvr>
                                        <p:cTn id="15" dur="1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453</TotalTime>
  <Words>803</Words>
  <Application>Microsoft Office PowerPoint</Application>
  <PresentationFormat>Presentación en pantalla (4:3)</PresentationFormat>
  <Paragraphs>104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Centro Terapeutico Alden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dante</dc:creator>
  <cp:lastModifiedBy>Tany</cp:lastModifiedBy>
  <cp:revision>42</cp:revision>
  <dcterms:created xsi:type="dcterms:W3CDTF">2007-09-17T18:29:12Z</dcterms:created>
  <dcterms:modified xsi:type="dcterms:W3CDTF">2012-01-31T05:29:47Z</dcterms:modified>
</cp:coreProperties>
</file>