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73" r:id="rId2"/>
    <p:sldId id="257" r:id="rId3"/>
    <p:sldId id="264" r:id="rId4"/>
    <p:sldId id="258" r:id="rId5"/>
    <p:sldId id="261" r:id="rId6"/>
    <p:sldId id="269" r:id="rId7"/>
    <p:sldId id="270" r:id="rId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E3DBCD3-8F40-4850-99C1-BA1F3FC36CBC}" type="datetimeFigureOut">
              <a:rPr lang="es-EC" smtClean="0"/>
              <a:t>12/3/2020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2085820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E3DBCD3-8F40-4850-99C1-BA1F3FC36CBC}" type="datetimeFigureOut">
              <a:rPr lang="es-EC" smtClean="0"/>
              <a:t>12/3/2020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34260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E3DBCD3-8F40-4850-99C1-BA1F3FC36CBC}" type="datetimeFigureOut">
              <a:rPr lang="es-EC" smtClean="0"/>
              <a:t>12/3/2020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FC8BE4F-08F4-41F8-9065-08F2FFDE6EAE}"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4762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E3DBCD3-8F40-4850-99C1-BA1F3FC36CBC}" type="datetimeFigureOut">
              <a:rPr lang="es-EC" smtClean="0"/>
              <a:t>12/3/2020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3898658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E3DBCD3-8F40-4850-99C1-BA1F3FC36CBC}" type="datetimeFigureOut">
              <a:rPr lang="es-EC" smtClean="0"/>
              <a:t>12/3/2020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FC8BE4F-08F4-41F8-9065-08F2FFDE6EAE}"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77227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E3DBCD3-8F40-4850-99C1-BA1F3FC36CBC}" type="datetimeFigureOut">
              <a:rPr lang="es-EC" smtClean="0"/>
              <a:t>12/3/2020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1340318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3DBCD3-8F40-4850-99C1-BA1F3FC36CBC}" type="datetimeFigureOut">
              <a:rPr lang="es-EC" smtClean="0"/>
              <a:t>12/3/2020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3327987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3DBCD3-8F40-4850-99C1-BA1F3FC36CBC}" type="datetimeFigureOut">
              <a:rPr lang="es-EC" smtClean="0"/>
              <a:t>12/3/2020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76971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3DBCD3-8F40-4850-99C1-BA1F3FC36CBC}" type="datetimeFigureOut">
              <a:rPr lang="es-EC" smtClean="0"/>
              <a:t>12/3/2020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1892239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E3DBCD3-8F40-4850-99C1-BA1F3FC36CBC}" type="datetimeFigureOut">
              <a:rPr lang="es-EC" smtClean="0"/>
              <a:t>12/3/2020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390368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E3DBCD3-8F40-4850-99C1-BA1F3FC36CBC}" type="datetimeFigureOut">
              <a:rPr lang="es-EC" smtClean="0"/>
              <a:t>12/3/2020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1784607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E3DBCD3-8F40-4850-99C1-BA1F3FC36CBC}" type="datetimeFigureOut">
              <a:rPr lang="es-EC" smtClean="0"/>
              <a:t>12/3/2020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229307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E3DBCD3-8F40-4850-99C1-BA1F3FC36CBC}" type="datetimeFigureOut">
              <a:rPr lang="es-EC" smtClean="0"/>
              <a:t>12/3/2020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80605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DBCD3-8F40-4850-99C1-BA1F3FC36CBC}" type="datetimeFigureOut">
              <a:rPr lang="es-EC" smtClean="0"/>
              <a:t>12/3/2020</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866839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DE3DBCD3-8F40-4850-99C1-BA1F3FC36CBC}" type="datetimeFigureOut">
              <a:rPr lang="es-EC" smtClean="0"/>
              <a:t>12/3/2020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FC8BE4F-08F4-41F8-9065-08F2FFDE6EAE}" type="slidenum">
              <a:rPr lang="es-EC" smtClean="0"/>
              <a:t>‹Nº›</a:t>
            </a:fld>
            <a:endParaRPr lang="es-EC"/>
          </a:p>
        </p:txBody>
      </p:sp>
    </p:spTree>
    <p:extLst>
      <p:ext uri="{BB962C8B-B14F-4D97-AF65-F5344CB8AC3E}">
        <p14:creationId xmlns:p14="http://schemas.microsoft.com/office/powerpoint/2010/main" val="53067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FC8BE4F-08F4-41F8-9065-08F2FFDE6EAE}" type="slidenum">
              <a:rPr lang="es-EC" smtClean="0"/>
              <a:t>‹Nº›</a:t>
            </a:fld>
            <a:endParaRPr lang="es-EC"/>
          </a:p>
        </p:txBody>
      </p:sp>
      <p:sp>
        <p:nvSpPr>
          <p:cNvPr id="5" name="Date Placeholder 4"/>
          <p:cNvSpPr>
            <a:spLocks noGrp="1"/>
          </p:cNvSpPr>
          <p:nvPr>
            <p:ph type="dt" sz="half" idx="10"/>
          </p:nvPr>
        </p:nvSpPr>
        <p:spPr/>
        <p:txBody>
          <a:bodyPr/>
          <a:lstStyle/>
          <a:p>
            <a:fld id="{DE3DBCD3-8F40-4850-99C1-BA1F3FC36CBC}" type="datetimeFigureOut">
              <a:rPr lang="es-EC" smtClean="0"/>
              <a:t>12/3/2020</a:t>
            </a:fld>
            <a:endParaRPr lang="es-EC"/>
          </a:p>
        </p:txBody>
      </p:sp>
    </p:spTree>
    <p:extLst>
      <p:ext uri="{BB962C8B-B14F-4D97-AF65-F5344CB8AC3E}">
        <p14:creationId xmlns:p14="http://schemas.microsoft.com/office/powerpoint/2010/main" val="65507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3DBCD3-8F40-4850-99C1-BA1F3FC36CBC}" type="datetimeFigureOut">
              <a:rPr lang="es-EC" smtClean="0"/>
              <a:t>12/3/2020</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FC8BE4F-08F4-41F8-9065-08F2FFDE6EAE}" type="slidenum">
              <a:rPr lang="es-EC" smtClean="0"/>
              <a:t>‹Nº›</a:t>
            </a:fld>
            <a:endParaRPr lang="es-EC"/>
          </a:p>
        </p:txBody>
      </p:sp>
    </p:spTree>
    <p:extLst>
      <p:ext uri="{BB962C8B-B14F-4D97-AF65-F5344CB8AC3E}">
        <p14:creationId xmlns:p14="http://schemas.microsoft.com/office/powerpoint/2010/main" val="292963959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A5AFB369-4673-4727-A7CD-D86AFE0AE0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72" name="Freeform 14">
              <a:extLst>
                <a:ext uri="{FF2B5EF4-FFF2-40B4-BE49-F238E27FC236}">
                  <a16:creationId xmlns:a16="http://schemas.microsoft.com/office/drawing/2014/main" id="{50709826-4D6B-4A97-8DB3-5DA166626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3" name="Straight Connector 72">
              <a:extLst>
                <a:ext uri="{FF2B5EF4-FFF2-40B4-BE49-F238E27FC236}">
                  <a16:creationId xmlns:a16="http://schemas.microsoft.com/office/drawing/2014/main" id="{47263F58-6EE6-45B3-9BF2-C0BD5D30A5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5197CE03-EB81-4718-BEA1-C2D488961E5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A3451629-72D6-4E33-A99A-40FAF7445D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E04F0FD4-BCD5-4435-A6B5-A2E69303B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DE110F09-1C81-4E73-B5E9-D857CD879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273A9C01-06BD-4E8E-8BBF-2E2A9ECF49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B206C9B2-27BE-4B6F-A4D0-485FBBEB5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2E7D673E-0C5C-4F2B-B46E-3E9286B9E8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F0F78B34-9B26-4CA9-B8F0-B9638730F9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ítulo 1">
            <a:extLst>
              <a:ext uri="{FF2B5EF4-FFF2-40B4-BE49-F238E27FC236}">
                <a16:creationId xmlns:a16="http://schemas.microsoft.com/office/drawing/2014/main" id="{A922ED57-1951-4634-8F23-A2C4494B6929}"/>
              </a:ext>
            </a:extLst>
          </p:cNvPr>
          <p:cNvSpPr>
            <a:spLocks noGrp="1"/>
          </p:cNvSpPr>
          <p:nvPr>
            <p:ph type="title"/>
          </p:nvPr>
        </p:nvSpPr>
        <p:spPr>
          <a:xfrm>
            <a:off x="6094856" y="1680201"/>
            <a:ext cx="4800700" cy="2948070"/>
          </a:xfrm>
        </p:spPr>
        <p:txBody>
          <a:bodyPr vert="horz" lIns="91440" tIns="45720" rIns="91440" bIns="45720" rtlCol="0" anchor="b">
            <a:normAutofit/>
          </a:bodyPr>
          <a:lstStyle/>
          <a:p>
            <a:pPr algn="r">
              <a:lnSpc>
                <a:spcPct val="90000"/>
              </a:lnSpc>
            </a:pPr>
            <a:r>
              <a:rPr lang="en-US" sz="4800" dirty="0">
                <a:solidFill>
                  <a:srgbClr val="FF0000"/>
                </a:solidFill>
              </a:rPr>
              <a:t>ENSAYO ARGUMENTATIVO</a:t>
            </a:r>
          </a:p>
        </p:txBody>
      </p:sp>
      <p:pic>
        <p:nvPicPr>
          <p:cNvPr id="1026" name="Picture 2" descr="Resultado de imagen de ENSAYO ARGUMENTATIVO">
            <a:extLst>
              <a:ext uri="{FF2B5EF4-FFF2-40B4-BE49-F238E27FC236}">
                <a16:creationId xmlns:a16="http://schemas.microsoft.com/office/drawing/2014/main" id="{68A249C5-C6DE-4D84-932F-7D0B0C437695}"/>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4076" r="-1" b="-1"/>
          <a:stretch/>
        </p:blipFill>
        <p:spPr bwMode="auto">
          <a:xfrm>
            <a:off x="888603" y="1261330"/>
            <a:ext cx="4973212" cy="4335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25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ENSAYO ARGUMENTATIVO</a:t>
            </a:r>
          </a:p>
        </p:txBody>
      </p:sp>
      <p:sp>
        <p:nvSpPr>
          <p:cNvPr id="3" name="Marcador de contenido 2"/>
          <p:cNvSpPr>
            <a:spLocks noGrp="1"/>
          </p:cNvSpPr>
          <p:nvPr>
            <p:ph idx="1"/>
          </p:nvPr>
        </p:nvSpPr>
        <p:spPr>
          <a:xfrm>
            <a:off x="0" y="2160589"/>
            <a:ext cx="9878096" cy="4697411"/>
          </a:xfrm>
        </p:spPr>
        <p:txBody>
          <a:bodyPr>
            <a:noAutofit/>
          </a:bodyPr>
          <a:lstStyle/>
          <a:p>
            <a:pPr algn="just"/>
            <a:r>
              <a:rPr lang="es-EC" sz="3200" dirty="0">
                <a:solidFill>
                  <a:srgbClr val="FF0000"/>
                </a:solidFill>
              </a:rPr>
              <a:t>Objetivo</a:t>
            </a:r>
            <a:r>
              <a:rPr lang="es-EC" sz="3200" dirty="0"/>
              <a:t> : presentar un punto de vista y convencer. </a:t>
            </a:r>
          </a:p>
          <a:p>
            <a:pPr algn="just"/>
            <a:r>
              <a:rPr lang="es-EC" sz="3200" dirty="0"/>
              <a:t>Es un escrito académico en el que la opinión personal de quien lo escribe </a:t>
            </a:r>
            <a:r>
              <a:rPr lang="es-EC" sz="3200" dirty="0">
                <a:solidFill>
                  <a:srgbClr val="FF0000"/>
                </a:solidFill>
              </a:rPr>
              <a:t>es la parte más importante</a:t>
            </a:r>
            <a:r>
              <a:rPr lang="es-EC" sz="3200" dirty="0"/>
              <a:t>.</a:t>
            </a:r>
          </a:p>
          <a:p>
            <a:pPr algn="just"/>
            <a:r>
              <a:rPr lang="es-EC" sz="3200" dirty="0"/>
              <a:t> La opinión siempre debe ser producto de una gran reflexión acerca de un tema que casi siempre será polémico. </a:t>
            </a:r>
          </a:p>
        </p:txBody>
      </p:sp>
    </p:spTree>
    <p:extLst>
      <p:ext uri="{BB962C8B-B14F-4D97-AF65-F5344CB8AC3E}">
        <p14:creationId xmlns:p14="http://schemas.microsoft.com/office/powerpoint/2010/main" val="4168889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base"/>
            <a:r>
              <a:rPr lang="es-EC" b="1" dirty="0"/>
              <a:t>Características del ensayo argumentativo</a:t>
            </a:r>
          </a:p>
        </p:txBody>
      </p:sp>
      <p:sp>
        <p:nvSpPr>
          <p:cNvPr id="3" name="Marcador de contenido 2"/>
          <p:cNvSpPr>
            <a:spLocks noGrp="1"/>
          </p:cNvSpPr>
          <p:nvPr>
            <p:ph idx="1"/>
          </p:nvPr>
        </p:nvSpPr>
        <p:spPr>
          <a:xfrm>
            <a:off x="283335" y="2160589"/>
            <a:ext cx="9749307" cy="4510667"/>
          </a:xfrm>
        </p:spPr>
        <p:txBody>
          <a:bodyPr>
            <a:normAutofit lnSpcReduction="10000"/>
          </a:bodyPr>
          <a:lstStyle/>
          <a:p>
            <a:pPr algn="just" fontAlgn="base"/>
            <a:r>
              <a:rPr lang="es-EC" sz="2800" dirty="0"/>
              <a:t>- Presentación de un punto de vista sustentado en la estructura de todo ensayo: introducción, cuerpo o contenido, y conclusión.</a:t>
            </a:r>
          </a:p>
          <a:p>
            <a:pPr marL="0" indent="0" algn="just" fontAlgn="base">
              <a:buNone/>
            </a:pPr>
            <a:br>
              <a:rPr lang="es-EC" sz="2800" dirty="0"/>
            </a:br>
            <a:r>
              <a:rPr lang="es-EC" sz="2800" dirty="0"/>
              <a:t>- Desarrollar el argumento en forma detallada y coherente.</a:t>
            </a:r>
            <a:br>
              <a:rPr lang="es-EC" sz="2800" dirty="0"/>
            </a:br>
            <a:r>
              <a:rPr lang="es-EC" sz="2800" dirty="0"/>
              <a:t>- Análisis de los pro y los contras de las posiciones u opiniones relacionadas al tema</a:t>
            </a:r>
          </a:p>
          <a:p>
            <a:pPr marL="0" indent="0" algn="just" fontAlgn="base">
              <a:buNone/>
            </a:pPr>
            <a:br>
              <a:rPr lang="es-EC" sz="2800" dirty="0"/>
            </a:br>
            <a:r>
              <a:rPr lang="es-EC" sz="2800" dirty="0"/>
              <a:t>- Una conclusión tendiente a convencer al lector de la posición del ensayista.​</a:t>
            </a:r>
          </a:p>
          <a:p>
            <a:endParaRPr lang="es-EC" dirty="0"/>
          </a:p>
        </p:txBody>
      </p:sp>
    </p:spTree>
    <p:extLst>
      <p:ext uri="{BB962C8B-B14F-4D97-AF65-F5344CB8AC3E}">
        <p14:creationId xmlns:p14="http://schemas.microsoft.com/office/powerpoint/2010/main" val="2817275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PASOS PARA ESCRIBIR UN ENSAYO</a:t>
            </a:r>
          </a:p>
        </p:txBody>
      </p:sp>
      <p:sp>
        <p:nvSpPr>
          <p:cNvPr id="3" name="Marcador de contenido 2"/>
          <p:cNvSpPr>
            <a:spLocks noGrp="1"/>
          </p:cNvSpPr>
          <p:nvPr>
            <p:ph idx="1"/>
          </p:nvPr>
        </p:nvSpPr>
        <p:spPr>
          <a:xfrm>
            <a:off x="270456" y="1249251"/>
            <a:ext cx="9929612" cy="5608749"/>
          </a:xfrm>
        </p:spPr>
        <p:txBody>
          <a:bodyPr>
            <a:noAutofit/>
          </a:bodyPr>
          <a:lstStyle/>
          <a:p>
            <a:pPr algn="just"/>
            <a:r>
              <a:rPr lang="es-EC" sz="2800" b="1" dirty="0"/>
              <a:t>Elegir el tema</a:t>
            </a:r>
            <a:r>
              <a:rPr lang="es-EC" sz="2800" dirty="0"/>
              <a:t>. Debe ser uno que permita más de una opinión, pues de otra forma no tendría ningún tipo de interés, pues defendería una opinión obvia sobre un tema.</a:t>
            </a:r>
          </a:p>
          <a:p>
            <a:pPr algn="just"/>
            <a:r>
              <a:rPr lang="es-EC" sz="2800" dirty="0"/>
              <a:t> </a:t>
            </a:r>
            <a:r>
              <a:rPr lang="es-EC" sz="2800" b="1" dirty="0"/>
              <a:t>Investigar a fondo</a:t>
            </a:r>
            <a:r>
              <a:rPr lang="es-EC" sz="2800" dirty="0"/>
              <a:t> sobre el mismo. Buscar fuentes fidedignas para basar los argumentos. Internet será la última de las fuentes. Los libros o las bases de datos son mucho más fiables en un trabajo .</a:t>
            </a:r>
          </a:p>
          <a:p>
            <a:pPr algn="just"/>
            <a:r>
              <a:rPr lang="es-EC" sz="2800" b="1" dirty="0"/>
              <a:t>Escribir el ensayo </a:t>
            </a:r>
            <a:r>
              <a:rPr lang="es-EC" sz="2800" dirty="0"/>
              <a:t>. Una vez informados sobre el tema que queremos tratar, nos daremos cuenta  si nuestros argumentos previos estaban o no sustentados. Si lo están, se procede a escribirlo. Si no lo están, tendremos que seguir investigando.</a:t>
            </a:r>
          </a:p>
        </p:txBody>
      </p:sp>
    </p:spTree>
    <p:extLst>
      <p:ext uri="{BB962C8B-B14F-4D97-AF65-F5344CB8AC3E}">
        <p14:creationId xmlns:p14="http://schemas.microsoft.com/office/powerpoint/2010/main" val="1235931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0"/>
            <a:ext cx="8596668" cy="772732"/>
          </a:xfrm>
        </p:spPr>
        <p:txBody>
          <a:bodyPr/>
          <a:lstStyle/>
          <a:p>
            <a:r>
              <a:rPr lang="es-EC" dirty="0"/>
              <a:t>Estructura del ensayo</a:t>
            </a:r>
          </a:p>
        </p:txBody>
      </p:sp>
      <p:sp>
        <p:nvSpPr>
          <p:cNvPr id="3" name="Marcador de contenido 2"/>
          <p:cNvSpPr>
            <a:spLocks noGrp="1"/>
          </p:cNvSpPr>
          <p:nvPr>
            <p:ph idx="1"/>
          </p:nvPr>
        </p:nvSpPr>
        <p:spPr>
          <a:xfrm>
            <a:off x="0" y="631065"/>
            <a:ext cx="10161431" cy="6226935"/>
          </a:xfrm>
        </p:spPr>
        <p:txBody>
          <a:bodyPr>
            <a:normAutofit/>
          </a:bodyPr>
          <a:lstStyle/>
          <a:p>
            <a:br>
              <a:rPr lang="es-EC" sz="2800" dirty="0"/>
            </a:br>
            <a:r>
              <a:rPr lang="es-EC" sz="2800" dirty="0"/>
              <a:t>a) I</a:t>
            </a:r>
            <a:r>
              <a:rPr lang="es-EC" sz="2800" b="1" dirty="0"/>
              <a:t>ntroducción </a:t>
            </a:r>
            <a:r>
              <a:rPr lang="es-EC" sz="2800" dirty="0"/>
              <a:t>hablar del tema en general, ubicar dónde pensamos que está el problema o la polémica y plantear rápidamente una solución que será la tesis pues el ensayo girará en torno a ella.</a:t>
            </a:r>
          </a:p>
          <a:p>
            <a:r>
              <a:rPr lang="es-EC" sz="2800" dirty="0"/>
              <a:t>b) El </a:t>
            </a:r>
            <a:r>
              <a:rPr lang="es-EC" sz="2800" b="1" dirty="0"/>
              <a:t>cuerpo del ensayo</a:t>
            </a:r>
            <a:r>
              <a:rPr lang="es-EC" sz="2800" dirty="0"/>
              <a:t> deberá estar dividido según los argumentos que expongamos. Cada </a:t>
            </a:r>
            <a:r>
              <a:rPr lang="es-EC" sz="2800" b="1" dirty="0"/>
              <a:t>argumento</a:t>
            </a:r>
            <a:r>
              <a:rPr lang="es-EC" sz="2800" dirty="0"/>
              <a:t> debe quedar respaldado por las fuentes investigadas. </a:t>
            </a:r>
          </a:p>
          <a:p>
            <a:r>
              <a:rPr lang="es-EC" sz="2800" b="1" dirty="0"/>
              <a:t>C) La conclusión</a:t>
            </a:r>
            <a:r>
              <a:rPr lang="es-EC" sz="2800" dirty="0"/>
              <a:t> en la que repasaremos rápidamente y sin detenernos cada uno de los argumentos. Esta conclusión nos ayudará a evidenciar aún más nuestra opinión.</a:t>
            </a:r>
          </a:p>
          <a:p>
            <a:pPr marL="0" indent="0">
              <a:buNone/>
            </a:pPr>
            <a:endParaRPr lang="es-EC" sz="2800" dirty="0"/>
          </a:p>
        </p:txBody>
      </p:sp>
    </p:spTree>
    <p:extLst>
      <p:ext uri="{BB962C8B-B14F-4D97-AF65-F5344CB8AC3E}">
        <p14:creationId xmlns:p14="http://schemas.microsoft.com/office/powerpoint/2010/main" val="265572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4545" y="0"/>
            <a:ext cx="9620519" cy="6857999"/>
          </a:xfrm>
        </p:spPr>
        <p:txBody>
          <a:bodyPr>
            <a:normAutofit fontScale="85000" lnSpcReduction="20000"/>
          </a:bodyPr>
          <a:lstStyle/>
          <a:p>
            <a:pPr fontAlgn="base"/>
            <a:r>
              <a:rPr lang="es-EC" b="1" dirty="0"/>
              <a:t>1. Elige el tema de tu ensayo</a:t>
            </a:r>
            <a:endParaRPr lang="es-EC" dirty="0"/>
          </a:p>
          <a:p>
            <a:pPr fontAlgn="base"/>
            <a:r>
              <a:rPr lang="es-EC" dirty="0"/>
              <a:t>Los </a:t>
            </a:r>
            <a:r>
              <a:rPr lang="es-EC" b="1" dirty="0"/>
              <a:t>ensayos argumentativos</a:t>
            </a:r>
            <a:r>
              <a:rPr lang="es-EC" dirty="0"/>
              <a:t> son textos en donde la opinión personal está presente de forma permanente. Generalmente, la temática de estas monografías son asuntos polémicos que dan la oportunidad al redactor de explayarse y plasmar cómodamente su forma de pensar.</a:t>
            </a:r>
          </a:p>
          <a:p>
            <a:pPr fontAlgn="base"/>
            <a:r>
              <a:rPr lang="es-EC" dirty="0"/>
              <a:t> </a:t>
            </a:r>
          </a:p>
          <a:p>
            <a:pPr fontAlgn="base"/>
            <a:r>
              <a:rPr lang="es-EC" b="1" dirty="0"/>
              <a:t>2. Investiga a fondo el tema del ensayo</a:t>
            </a:r>
            <a:endParaRPr lang="es-EC" dirty="0"/>
          </a:p>
          <a:p>
            <a:pPr fontAlgn="base"/>
            <a:r>
              <a:rPr lang="es-EC" dirty="0"/>
              <a:t>Es imposible que puedas escribir muchas líneas de un tema que no conoces. Por eso, luego </a:t>
            </a:r>
            <a:r>
              <a:rPr lang="es-EC" dirty="0" err="1"/>
              <a:t>de</a:t>
            </a:r>
            <a:r>
              <a:rPr lang="es-EC" b="1" dirty="0" err="1"/>
              <a:t>haber</a:t>
            </a:r>
            <a:r>
              <a:rPr lang="es-EC" b="1" dirty="0"/>
              <a:t> elegido el tema del ensayo</a:t>
            </a:r>
            <a:r>
              <a:rPr lang="es-EC" dirty="0"/>
              <a:t> es fundamental que estudies al respecto y te instruyas sobre cuáles son las teorías y los planteos que existen sobre el asunto en cuestión. Recuerda que es de vital importancia elegir fuentes confiables con el fin de evitar mal instruirte.</a:t>
            </a:r>
          </a:p>
          <a:p>
            <a:pPr fontAlgn="base"/>
            <a:r>
              <a:rPr lang="es-EC" dirty="0"/>
              <a:t> </a:t>
            </a:r>
          </a:p>
          <a:p>
            <a:pPr fontAlgn="base"/>
            <a:r>
              <a:rPr lang="es-EC" b="1" dirty="0"/>
              <a:t>3. Utiliza un borrador</a:t>
            </a:r>
            <a:endParaRPr lang="es-EC" dirty="0"/>
          </a:p>
          <a:p>
            <a:pPr fontAlgn="base"/>
            <a:r>
              <a:rPr lang="es-EC" dirty="0"/>
              <a:t>Antes de lanzarte a escribir como un loco, procura ordenar tus ideas. Para ello, es importante usar un borrador y escribir todos los puntos que deseas tratar para así asignarles un orden lógico.</a:t>
            </a:r>
          </a:p>
          <a:p>
            <a:pPr fontAlgn="base"/>
            <a:r>
              <a:rPr lang="es-EC" dirty="0"/>
              <a:t>  </a:t>
            </a:r>
          </a:p>
          <a:p>
            <a:pPr fontAlgn="base"/>
            <a:r>
              <a:rPr lang="es-EC" b="1" dirty="0"/>
              <a:t>4. Cuerpo del ensayo</a:t>
            </a:r>
            <a:endParaRPr lang="es-EC" dirty="0"/>
          </a:p>
          <a:p>
            <a:pPr fontAlgn="base"/>
            <a:r>
              <a:rPr lang="es-EC" dirty="0"/>
              <a:t>El </a:t>
            </a:r>
            <a:r>
              <a:rPr lang="es-EC" b="1" dirty="0"/>
              <a:t>ensayo argumentativo</a:t>
            </a:r>
            <a:r>
              <a:rPr lang="es-EC" dirty="0"/>
              <a:t> tiene tantos párrafos como argumentos. Sin embargo, comienza siempre por una introducción y culmina con una conclusión. En la introducción, presenta el tema y en la conclusión repasa cada uno de los argumentos sin detenerte en cada uno. Es importante que los argumentos sean presentados “del más al menos impactante” con el fin de cautivar al lector en los primeros párrafos y asegurar su lectura hasta el final.</a:t>
            </a:r>
          </a:p>
          <a:p>
            <a:pPr fontAlgn="base"/>
            <a:r>
              <a:rPr lang="es-EC" dirty="0"/>
              <a:t>  </a:t>
            </a:r>
          </a:p>
          <a:p>
            <a:pPr fontAlgn="base"/>
            <a:r>
              <a:rPr lang="es-EC" b="1" dirty="0"/>
              <a:t>5. Revisa la redacción</a:t>
            </a:r>
            <a:endParaRPr lang="es-EC" dirty="0"/>
          </a:p>
          <a:p>
            <a:pPr fontAlgn="base"/>
            <a:r>
              <a:rPr lang="es-EC" dirty="0"/>
              <a:t>Es fundamental revisar las faltas de ortografía y la sintaxis de las palabras. Un texto con estos elementos resulta poco creíble. Es imprescindible también que te fijes si no te has contradicho en ningún punto ya que no hay nada peor que un texto incoherente.</a:t>
            </a:r>
          </a:p>
        </p:txBody>
      </p:sp>
    </p:spTree>
    <p:extLst>
      <p:ext uri="{BB962C8B-B14F-4D97-AF65-F5344CB8AC3E}">
        <p14:creationId xmlns:p14="http://schemas.microsoft.com/office/powerpoint/2010/main" val="387315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90152"/>
            <a:ext cx="9736428" cy="6948151"/>
          </a:xfrm>
        </p:spPr>
        <p:txBody>
          <a:bodyPr>
            <a:normAutofit/>
          </a:bodyPr>
          <a:lstStyle/>
          <a:p>
            <a:pPr fontAlgn="base"/>
            <a:r>
              <a:rPr lang="es-EC" b="1" dirty="0"/>
              <a:t>La diabetes y la importancia de una dieta saludable</a:t>
            </a:r>
          </a:p>
          <a:p>
            <a:pPr fontAlgn="base"/>
            <a:r>
              <a:rPr lang="es-EC" dirty="0"/>
              <a:t>Muchas personas creen que la palabra “dieta” implica comer menos y solo aquellas comidas que no nos gustan. Se trata de un prejuicio que impera en gran parte de la sociedad.</a:t>
            </a:r>
          </a:p>
          <a:p>
            <a:pPr fontAlgn="base"/>
            <a:r>
              <a:rPr lang="es-EC" dirty="0"/>
              <a:t>Sin embargo, dieta, realmente, significa la manera en que una persona se alimenta. Algunos tienen una dieta saludable, y otras, no tanto.</a:t>
            </a:r>
            <a:br>
              <a:rPr lang="es-EC" dirty="0"/>
            </a:br>
            <a:r>
              <a:rPr lang="es-EC" dirty="0"/>
              <a:t>¿A quien no le gusta comer todo lo que quiera, sin tener que preocuparse de saber cuantas calorías tiene un determinado alimento? Sin embargo, si abusamos con una dieta poco nutritiva, los resultados para nuestra salud pueden ser graves.</a:t>
            </a:r>
          </a:p>
          <a:p>
            <a:pPr fontAlgn="base"/>
            <a:br>
              <a:rPr lang="es-EC" dirty="0"/>
            </a:br>
            <a:r>
              <a:rPr lang="es-EC" dirty="0"/>
              <a:t>Una de las consecuencias de una mala alimentación, es la enfermedad conocida como diabetes. Se trata de una enfermedad que afecta a millones de personas en todo el mundo. Y lo peor es que, hasta ahora, no se ha podido encontrar alguna cura para este mal.</a:t>
            </a:r>
          </a:p>
          <a:p>
            <a:pPr fontAlgn="base"/>
            <a:r>
              <a:rPr lang="es-EC" dirty="0"/>
              <a:t>La diabetes, en la definición de la Organización Mundial de la Salud (OMS) es una enfermedad crónica que aparece cuando el páncreas no produce insulina suficiente o cuando el organismo no utiliza eficazmente la insulina que produce. </a:t>
            </a:r>
            <a:r>
              <a:rPr lang="es-EC"/>
              <a:t>Dicha organización </a:t>
            </a:r>
            <a:r>
              <a:rPr lang="es-EC" dirty="0"/>
              <a:t>estima que existen más de 300 millones de personas afectadas. De entre las varias recomendaciones que hace la OMS para prevenir la diabetes, rescatamos la que habla de “Alcanzar y mantener un peso corporal saludable”</a:t>
            </a:r>
          </a:p>
          <a:p>
            <a:pPr fontAlgn="base"/>
            <a:r>
              <a:rPr lang="es-EC" dirty="0"/>
              <a:t>Es decir, mantener una dieta equilibrada es una excelente forma de luchar contra esta enfermedad</a:t>
            </a:r>
          </a:p>
        </p:txBody>
      </p:sp>
    </p:spTree>
    <p:extLst>
      <p:ext uri="{BB962C8B-B14F-4D97-AF65-F5344CB8AC3E}">
        <p14:creationId xmlns:p14="http://schemas.microsoft.com/office/powerpoint/2010/main" val="107980224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1</TotalTime>
  <Words>925</Words>
  <Application>Microsoft Office PowerPoint</Application>
  <PresentationFormat>Panorámica</PresentationFormat>
  <Paragraphs>37</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Trebuchet MS</vt:lpstr>
      <vt:lpstr>Wingdings 3</vt:lpstr>
      <vt:lpstr>Faceta</vt:lpstr>
      <vt:lpstr>ENSAYO ARGUMENTATIVO</vt:lpstr>
      <vt:lpstr>ENSAYO ARGUMENTATIVO</vt:lpstr>
      <vt:lpstr>Características del ensayo argumentativo</vt:lpstr>
      <vt:lpstr>PASOS PARA ESCRIBIR UN ENSAYO</vt:lpstr>
      <vt:lpstr>Estructura del ensayo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ENSAYO ARGUMENTATIVO</dc:title>
  <dc:creator>JORGE RAFAEL PROAÑO ZURITA</dc:creator>
  <cp:lastModifiedBy>JORGE RAFAEL PROAÑO ZURITA</cp:lastModifiedBy>
  <cp:revision>2</cp:revision>
  <dcterms:created xsi:type="dcterms:W3CDTF">2020-03-12T11:18:37Z</dcterms:created>
  <dcterms:modified xsi:type="dcterms:W3CDTF">2020-03-12T11:20:53Z</dcterms:modified>
</cp:coreProperties>
</file>