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3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1" r:id="rId3"/>
    <p:sldId id="292" r:id="rId4"/>
    <p:sldId id="293" r:id="rId5"/>
    <p:sldId id="294" r:id="rId6"/>
    <p:sldId id="318" r:id="rId7"/>
    <p:sldId id="295" r:id="rId8"/>
    <p:sldId id="403" r:id="rId9"/>
    <p:sldId id="405" r:id="rId10"/>
    <p:sldId id="406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86425" autoAdjust="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/>
    </p:cSldViewPr>
  </p:slideViewPr>
  <p:outlineViewPr>
    <p:cViewPr>
      <p:scale>
        <a:sx n="33" d="100"/>
        <a:sy n="33" d="100"/>
      </p:scale>
      <p:origin x="0" y="-20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A72E-52C1-43F6-8B9F-DC1EB913B1B5}" type="datetimeFigureOut">
              <a:rPr lang="es-EC" smtClean="0"/>
              <a:t>24/2/2020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8370-44E3-4A2C-BE4D-024D7F0B4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40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F27E-2757-4BD3-A29D-CCCE4A486F47}" type="datetimeFigureOut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8BFD-CCEE-4337-AB8A-CDC4086780B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9345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5D06-3A47-4A70-8DED-C349C28C3BCD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326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D9B3-2DD2-4BC5-9054-82268AA1A92B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690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FFE-5E07-4141-B7BD-32B39836ADBA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975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B00E-2423-4244-B516-9F378C14A3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91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3DBD-9F93-4F47-AA94-D8B6D49E5F08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22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BFB3-49F0-435E-83DD-7B740F638FE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11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A06-A564-422E-8BDE-FC66D6CE852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72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B44D-15F1-45EA-83BA-18970E721BF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25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727-4B49-4138-8775-785380A9CF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465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24E9-71C3-4EAE-847E-7CA3EFAE2F4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240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373-CF96-48B6-B16F-FF087D288C9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26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D55B-ADC2-4F55-8A38-88A6A857B1A9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6917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  <p:sldLayoutId id="2147485075" r:id="rId2"/>
    <p:sldLayoutId id="2147485076" r:id="rId3"/>
    <p:sldLayoutId id="2147485077" r:id="rId4"/>
    <p:sldLayoutId id="2147485078" r:id="rId5"/>
    <p:sldLayoutId id="2147485079" r:id="rId6"/>
    <p:sldLayoutId id="2147485080" r:id="rId7"/>
    <p:sldLayoutId id="2147485081" r:id="rId8"/>
    <p:sldLayoutId id="2147485082" r:id="rId9"/>
    <p:sldLayoutId id="2147485083" r:id="rId10"/>
    <p:sldLayoutId id="21474850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524000" y="1944688"/>
            <a:ext cx="9243060" cy="1193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Recoge los movimientos que ha tenido cada cuenta. Esta información viene relacionada por orden cronológico. </a:t>
            </a:r>
            <a:endParaRPr lang="es-ES" altLang="es-EC" sz="20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Una </a:t>
            </a:r>
            <a:r>
              <a:rPr lang="es-ES" altLang="es-EC" sz="2000" dirty="0">
                <a:solidFill>
                  <a:schemeClr val="tx1"/>
                </a:solidFill>
              </a:rPr>
              <a:t>forma fácil y habitual de representar las cuentas es en forma de </a:t>
            </a:r>
            <a:r>
              <a:rPr lang="es-ES" altLang="es-EC" sz="2000" b="1" dirty="0" smtClean="0">
                <a:solidFill>
                  <a:schemeClr val="tx1"/>
                </a:solidFill>
              </a:rPr>
              <a:t>“ T “.</a:t>
            </a:r>
            <a:endParaRPr lang="es-ES" altLang="es-EC" sz="20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en los libros Diario y Mayor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3524250" y="3905250"/>
            <a:ext cx="5143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5203825" y="4799013"/>
            <a:ext cx="17843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4953001" y="3405189"/>
            <a:ext cx="2214563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b="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7667626" y="3405189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524251" y="3405189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3524251" y="4191001"/>
            <a:ext cx="2428875" cy="1071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Anotaciones en el Debe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6238876" y="4191001"/>
            <a:ext cx="2428875" cy="1071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Anotaciones en el Haber</a:t>
            </a:r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3524250" y="5326063"/>
            <a:ext cx="2439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242050" y="5324475"/>
            <a:ext cx="2439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>
            <a:spLocks noChangeArrowheads="1"/>
          </p:cNvSpPr>
          <p:nvPr/>
        </p:nvSpPr>
        <p:spPr bwMode="auto">
          <a:xfrm>
            <a:off x="3683000" y="5376864"/>
            <a:ext cx="212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TOTAL DEBE</a:t>
            </a:r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6402388" y="5375275"/>
            <a:ext cx="212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TOTAL HABER</a:t>
            </a:r>
          </a:p>
        </p:txBody>
      </p:sp>
      <p:sp>
        <p:nvSpPr>
          <p:cNvPr id="32" name="31 CuadroTexto"/>
          <p:cNvSpPr txBox="1">
            <a:spLocks noChangeArrowheads="1"/>
          </p:cNvSpPr>
          <p:nvPr/>
        </p:nvSpPr>
        <p:spPr bwMode="auto">
          <a:xfrm>
            <a:off x="4343401" y="5815014"/>
            <a:ext cx="350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SALDO deudor o acreedor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24000" y="390030"/>
            <a:ext cx="9243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78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001892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DEL CARGO (DEBE) Y ABONO (HABER)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67790" y="213848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90589"/>
              </p:ext>
            </p:extLst>
          </p:nvPr>
        </p:nvGraphicFramePr>
        <p:xfrm>
          <a:off x="1524000" y="1454035"/>
          <a:ext cx="922210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062"/>
                <a:gridCol w="3118522"/>
                <a:gridCol w="3118522"/>
              </a:tblGrid>
              <a:tr h="1802429">
                <a:tc>
                  <a:txBody>
                    <a:bodyPr/>
                    <a:lstStyle/>
                    <a:p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COSTOS Y GASTOS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DEUDOR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(DEBE)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 </a:t>
                      </a:r>
                      <a:r>
                        <a:rPr lang="es-MX" sz="2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+</a:t>
                      </a: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</a:t>
                      </a:r>
                      <a:r>
                        <a:rPr lang="es-MX" sz="2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INGRESO 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ACREEDOR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(DEBE)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</a:t>
                      </a:r>
                      <a:r>
                        <a:rPr lang="es-MX" sz="2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2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+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510630" y="2732447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489192" y="2732447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03693" y="5572863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419862" y="5572863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0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929606" y="2640892"/>
            <a:ext cx="8332787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Secuencia a seguir para hacer una </a:t>
            </a:r>
            <a:r>
              <a:rPr lang="es-ES" altLang="es-EC" sz="2000" dirty="0" smtClean="0">
                <a:solidFill>
                  <a:schemeClr val="tx1"/>
                </a:solidFill>
              </a:rPr>
              <a:t>anotación o registro: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0" y="175389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en los libros Diario y Mayor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69" name="8 Conector recto"/>
          <p:cNvCxnSpPr>
            <a:cxnSpLocks noChangeShapeType="1"/>
          </p:cNvCxnSpPr>
          <p:nvPr/>
        </p:nvCxnSpPr>
        <p:spPr bwMode="auto">
          <a:xfrm>
            <a:off x="1524000" y="1741488"/>
            <a:ext cx="9144000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3 Rectángulo redondeado"/>
          <p:cNvSpPr>
            <a:spLocks noChangeArrowheads="1"/>
          </p:cNvSpPr>
          <p:nvPr/>
        </p:nvSpPr>
        <p:spPr bwMode="auto">
          <a:xfrm>
            <a:off x="2482847" y="3535762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1. Identificar si se trata de una cuenta de Activo, Pasivo o </a:t>
            </a:r>
            <a:r>
              <a:rPr lang="es-ES" altLang="es-EC" sz="2000" dirty="0" smtClean="0">
                <a:solidFill>
                  <a:schemeClr val="tx1"/>
                </a:solidFill>
              </a:rPr>
              <a:t>Patrimonio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6" name="3 Rectángulo redondeado"/>
          <p:cNvSpPr>
            <a:spLocks noChangeArrowheads="1"/>
          </p:cNvSpPr>
          <p:nvPr/>
        </p:nvSpPr>
        <p:spPr bwMode="auto">
          <a:xfrm>
            <a:off x="2482847" y="4342291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2. Identificar si se trata de un aumento o una disminución</a:t>
            </a:r>
          </a:p>
        </p:txBody>
      </p:sp>
      <p:sp>
        <p:nvSpPr>
          <p:cNvPr id="27" name="3 Rectángulo redondeado"/>
          <p:cNvSpPr>
            <a:spLocks noChangeArrowheads="1"/>
          </p:cNvSpPr>
          <p:nvPr/>
        </p:nvSpPr>
        <p:spPr bwMode="auto">
          <a:xfrm>
            <a:off x="2482850" y="5075714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3. Se realiza la anotación en la cuenta según su naturaleza</a:t>
            </a:r>
          </a:p>
        </p:txBody>
      </p:sp>
      <p:cxnSp>
        <p:nvCxnSpPr>
          <p:cNvPr id="33" name="32 Conector angular"/>
          <p:cNvCxnSpPr>
            <a:cxnSpLocks noChangeShapeType="1"/>
          </p:cNvCxnSpPr>
          <p:nvPr/>
        </p:nvCxnSpPr>
        <p:spPr bwMode="auto">
          <a:xfrm rot="10800000" flipH="1" flipV="1">
            <a:off x="1925635" y="2878457"/>
            <a:ext cx="557212" cy="930275"/>
          </a:xfrm>
          <a:prstGeom prst="bentConnector3">
            <a:avLst>
              <a:gd name="adj1" fmla="val -41009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35 Conector angular"/>
          <p:cNvCxnSpPr>
            <a:cxnSpLocks noChangeShapeType="1"/>
          </p:cNvCxnSpPr>
          <p:nvPr/>
        </p:nvCxnSpPr>
        <p:spPr bwMode="auto">
          <a:xfrm rot="10800000" flipH="1" flipV="1">
            <a:off x="1925636" y="2916716"/>
            <a:ext cx="557211" cy="1695450"/>
          </a:xfrm>
          <a:prstGeom prst="bentConnector3">
            <a:avLst>
              <a:gd name="adj1" fmla="val -41026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38 Conector angular"/>
          <p:cNvCxnSpPr>
            <a:cxnSpLocks noChangeShapeType="1"/>
          </p:cNvCxnSpPr>
          <p:nvPr/>
        </p:nvCxnSpPr>
        <p:spPr bwMode="auto">
          <a:xfrm rot="10800000" flipH="1" flipV="1">
            <a:off x="1925635" y="2878457"/>
            <a:ext cx="557212" cy="2459037"/>
          </a:xfrm>
          <a:prstGeom prst="bentConnector3">
            <a:avLst>
              <a:gd name="adj1" fmla="val -41009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ángulo 2"/>
          <p:cNvSpPr/>
          <p:nvPr/>
        </p:nvSpPr>
        <p:spPr>
          <a:xfrm>
            <a:off x="1430398" y="646794"/>
            <a:ext cx="9237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70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3524250" y="3563939"/>
            <a:ext cx="51435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5203825" y="4457700"/>
            <a:ext cx="17843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953001" y="3063876"/>
            <a:ext cx="2214563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667626" y="3063876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24251" y="3063876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524251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Valor inicial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Aumentos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Entradas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238876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Disminuciones</a:t>
            </a:r>
          </a:p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Salidas</a:t>
            </a:r>
          </a:p>
        </p:txBody>
      </p:sp>
      <p:sp>
        <p:nvSpPr>
          <p:cNvPr id="24" name="3 Rectángulo redondeado"/>
          <p:cNvSpPr>
            <a:spLocks noChangeArrowheads="1"/>
          </p:cNvSpPr>
          <p:nvPr/>
        </p:nvSpPr>
        <p:spPr bwMode="auto">
          <a:xfrm>
            <a:off x="3079751" y="2093913"/>
            <a:ext cx="602456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>
                <a:solidFill>
                  <a:schemeClr val="tx1"/>
                </a:solidFill>
              </a:rPr>
              <a:t>Cuentas de Activo</a:t>
            </a:r>
          </a:p>
        </p:txBody>
      </p:sp>
      <p:sp>
        <p:nvSpPr>
          <p:cNvPr id="28" name="3 Rectángulo redondeado"/>
          <p:cNvSpPr>
            <a:spLocks noChangeArrowheads="1"/>
          </p:cNvSpPr>
          <p:nvPr/>
        </p:nvSpPr>
        <p:spPr bwMode="auto">
          <a:xfrm>
            <a:off x="1820864" y="5456238"/>
            <a:ext cx="393382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>
                <a:solidFill>
                  <a:schemeClr val="tx1"/>
                </a:solidFill>
              </a:rPr>
              <a:t>Cargo</a:t>
            </a:r>
            <a:r>
              <a:rPr lang="es-ES" altLang="es-EC" sz="2000" dirty="0">
                <a:solidFill>
                  <a:schemeClr val="tx1"/>
                </a:solidFill>
              </a:rPr>
              <a:t>: anotación en el Debe</a:t>
            </a:r>
          </a:p>
        </p:txBody>
      </p:sp>
      <p:sp>
        <p:nvSpPr>
          <p:cNvPr id="29" name="3 Rectángulo redondeado"/>
          <p:cNvSpPr>
            <a:spLocks noChangeArrowheads="1"/>
          </p:cNvSpPr>
          <p:nvPr/>
        </p:nvSpPr>
        <p:spPr bwMode="auto">
          <a:xfrm>
            <a:off x="6394451" y="5456238"/>
            <a:ext cx="393541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>
                <a:solidFill>
                  <a:schemeClr val="tx1"/>
                </a:solidFill>
              </a:rPr>
              <a:t>Abono</a:t>
            </a:r>
            <a:r>
              <a:rPr lang="es-ES" altLang="es-EC" sz="2000" dirty="0">
                <a:solidFill>
                  <a:schemeClr val="tx1"/>
                </a:solidFill>
              </a:rPr>
              <a:t>: anotación en el Haber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524000" y="390030"/>
            <a:ext cx="9243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529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build="p" animBg="1"/>
      <p:bldP spid="18" grpId="0" build="p" animBg="1"/>
      <p:bldP spid="24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3524250" y="3563939"/>
            <a:ext cx="51435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5203825" y="4457700"/>
            <a:ext cx="17843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953001" y="3063876"/>
            <a:ext cx="2214563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667626" y="3063876"/>
            <a:ext cx="1000125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24251" y="3063876"/>
            <a:ext cx="1000125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240464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Valor inicial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Aumentos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Entradas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525839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Disminuciones</a:t>
            </a:r>
          </a:p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Salidas</a:t>
            </a:r>
          </a:p>
        </p:txBody>
      </p:sp>
      <p:sp>
        <p:nvSpPr>
          <p:cNvPr id="24" name="3 Rectángulo redondeado"/>
          <p:cNvSpPr>
            <a:spLocks noChangeArrowheads="1"/>
          </p:cNvSpPr>
          <p:nvPr/>
        </p:nvSpPr>
        <p:spPr bwMode="auto">
          <a:xfrm>
            <a:off x="3079751" y="2093913"/>
            <a:ext cx="602456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>
                <a:solidFill>
                  <a:schemeClr val="tx1"/>
                </a:solidFill>
              </a:rPr>
              <a:t>Cuentas de Pasivo o Neto Patrimonial</a:t>
            </a:r>
          </a:p>
        </p:txBody>
      </p:sp>
      <p:sp>
        <p:nvSpPr>
          <p:cNvPr id="19" name="3 Rectángulo redondeado"/>
          <p:cNvSpPr>
            <a:spLocks noChangeArrowheads="1"/>
          </p:cNvSpPr>
          <p:nvPr/>
        </p:nvSpPr>
        <p:spPr bwMode="auto">
          <a:xfrm>
            <a:off x="1820864" y="5456238"/>
            <a:ext cx="393382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 smtClean="0">
                <a:solidFill>
                  <a:schemeClr val="tx1"/>
                </a:solidFill>
              </a:rPr>
              <a:t>Abono</a:t>
            </a:r>
            <a:r>
              <a:rPr lang="es-ES" altLang="es-EC" sz="2000" dirty="0" smtClean="0">
                <a:solidFill>
                  <a:schemeClr val="tx1"/>
                </a:solidFill>
              </a:rPr>
              <a:t>: </a:t>
            </a:r>
            <a:r>
              <a:rPr lang="es-ES" altLang="es-EC" sz="2000" dirty="0">
                <a:solidFill>
                  <a:schemeClr val="tx1"/>
                </a:solidFill>
              </a:rPr>
              <a:t>anotación en el Debe</a:t>
            </a:r>
          </a:p>
        </p:txBody>
      </p:sp>
      <p:sp>
        <p:nvSpPr>
          <p:cNvPr id="20" name="3 Rectángulo redondeado"/>
          <p:cNvSpPr>
            <a:spLocks noChangeArrowheads="1"/>
          </p:cNvSpPr>
          <p:nvPr/>
        </p:nvSpPr>
        <p:spPr bwMode="auto">
          <a:xfrm>
            <a:off x="6394451" y="5456238"/>
            <a:ext cx="393541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 smtClean="0">
                <a:solidFill>
                  <a:schemeClr val="tx1"/>
                </a:solidFill>
              </a:rPr>
              <a:t>Cargo:</a:t>
            </a:r>
            <a:r>
              <a:rPr lang="es-ES" altLang="es-EC" sz="2000" dirty="0" smtClean="0">
                <a:solidFill>
                  <a:schemeClr val="tx1"/>
                </a:solidFill>
              </a:rPr>
              <a:t> </a:t>
            </a:r>
            <a:r>
              <a:rPr lang="es-ES" altLang="es-EC" sz="2000" dirty="0">
                <a:solidFill>
                  <a:schemeClr val="tx1"/>
                </a:solidFill>
              </a:rPr>
              <a:t>anotación en el Haber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77389" y="803832"/>
            <a:ext cx="9369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162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build="p" animBg="1"/>
      <p:bldP spid="18" grpId="0" build="p" animBg="1"/>
      <p:bldP spid="24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La Ecuación Contable : (Igualdad)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8" name="3 Rectángulo redondeado"/>
          <p:cNvSpPr>
            <a:spLocks noChangeArrowheads="1"/>
          </p:cNvSpPr>
          <p:nvPr/>
        </p:nvSpPr>
        <p:spPr bwMode="auto">
          <a:xfrm>
            <a:off x="1858964" y="2335214"/>
            <a:ext cx="2124075" cy="9731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dirty="0">
                <a:solidFill>
                  <a:schemeClr val="tx1"/>
                </a:solidFill>
              </a:rPr>
              <a:t>Activo</a:t>
            </a:r>
          </a:p>
        </p:txBody>
      </p:sp>
      <p:sp>
        <p:nvSpPr>
          <p:cNvPr id="29" name="3 Rectángulo redondeado"/>
          <p:cNvSpPr>
            <a:spLocks noChangeArrowheads="1"/>
          </p:cNvSpPr>
          <p:nvPr/>
        </p:nvSpPr>
        <p:spPr bwMode="auto">
          <a:xfrm>
            <a:off x="5118101" y="2335214"/>
            <a:ext cx="2124075" cy="9731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>
                <a:solidFill>
                  <a:schemeClr val="tx1"/>
                </a:solidFill>
              </a:rPr>
              <a:t>Pasivo</a:t>
            </a:r>
          </a:p>
        </p:txBody>
      </p:sp>
      <p:sp>
        <p:nvSpPr>
          <p:cNvPr id="31" name="30 Igual que"/>
          <p:cNvSpPr/>
          <p:nvPr/>
        </p:nvSpPr>
        <p:spPr bwMode="auto">
          <a:xfrm>
            <a:off x="4113213" y="2554289"/>
            <a:ext cx="876300" cy="509587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32" name="3 Rectángulo redondeado"/>
          <p:cNvSpPr>
            <a:spLocks noChangeArrowheads="1"/>
          </p:cNvSpPr>
          <p:nvPr/>
        </p:nvSpPr>
        <p:spPr bwMode="auto">
          <a:xfrm>
            <a:off x="8348664" y="2335214"/>
            <a:ext cx="2122487" cy="97313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</a:rPr>
              <a:t>Patrimonio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</a:rPr>
              <a:t>Neto</a:t>
            </a:r>
            <a:endParaRPr lang="es-ES" altLang="es-EC" sz="2400" dirty="0">
              <a:solidFill>
                <a:schemeClr val="tx1"/>
              </a:solidFill>
            </a:endParaRPr>
          </a:p>
        </p:txBody>
      </p:sp>
      <p:sp>
        <p:nvSpPr>
          <p:cNvPr id="33" name="32 Más"/>
          <p:cNvSpPr/>
          <p:nvPr/>
        </p:nvSpPr>
        <p:spPr bwMode="auto">
          <a:xfrm>
            <a:off x="7370764" y="2482850"/>
            <a:ext cx="847725" cy="654050"/>
          </a:xfrm>
          <a:prstGeom prst="mathPlus">
            <a:avLst>
              <a:gd name="adj1" fmla="val 1763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3270251" y="3821114"/>
            <a:ext cx="2555875" cy="232092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s-ES" sz="2800" dirty="0"/>
              <a:t>ACTIVO</a:t>
            </a: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6240464" y="3821114"/>
            <a:ext cx="2555875" cy="2320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0" tIns="144000" rIns="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400" dirty="0">
                <a:solidFill>
                  <a:schemeClr val="tx1"/>
                </a:solidFill>
              </a:rPr>
              <a:t>PATRIMONIO NETO</a:t>
            </a:r>
          </a:p>
        </p:txBody>
      </p:sp>
      <p:sp>
        <p:nvSpPr>
          <p:cNvPr id="36" name="35 Rectángulo"/>
          <p:cNvSpPr>
            <a:spLocks noChangeArrowheads="1"/>
          </p:cNvSpPr>
          <p:nvPr/>
        </p:nvSpPr>
        <p:spPr bwMode="auto">
          <a:xfrm>
            <a:off x="6240464" y="4859338"/>
            <a:ext cx="2555875" cy="1282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400" dirty="0">
                <a:solidFill>
                  <a:schemeClr val="tx1"/>
                </a:solidFill>
              </a:rPr>
              <a:t>PASIVO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24000" y="512764"/>
            <a:ext cx="950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642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8431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Ecuaciones contables básicas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8" name="3 Rectángulo redondeado"/>
          <p:cNvSpPr>
            <a:spLocks noChangeArrowheads="1"/>
          </p:cNvSpPr>
          <p:nvPr/>
        </p:nvSpPr>
        <p:spPr bwMode="auto">
          <a:xfrm>
            <a:off x="1505713" y="1400283"/>
            <a:ext cx="1133856" cy="62831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dirty="0">
                <a:solidFill>
                  <a:schemeClr val="tx1"/>
                </a:solidFill>
                <a:latin typeface="Arial Narrow" panose="020B0606020202030204" pitchFamily="34" charset="0"/>
              </a:rPr>
              <a:t>Activo</a:t>
            </a:r>
          </a:p>
        </p:txBody>
      </p:sp>
      <p:sp>
        <p:nvSpPr>
          <p:cNvPr id="29" name="3 Rectángulo redondeado"/>
          <p:cNvSpPr>
            <a:spLocks noChangeArrowheads="1"/>
          </p:cNvSpPr>
          <p:nvPr/>
        </p:nvSpPr>
        <p:spPr bwMode="auto">
          <a:xfrm>
            <a:off x="3140940" y="1385365"/>
            <a:ext cx="1416050" cy="60909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Pasivo</a:t>
            </a:r>
          </a:p>
        </p:txBody>
      </p:sp>
      <p:sp>
        <p:nvSpPr>
          <p:cNvPr id="31" name="30 Igual que"/>
          <p:cNvSpPr/>
          <p:nvPr/>
        </p:nvSpPr>
        <p:spPr bwMode="auto">
          <a:xfrm>
            <a:off x="2639569" y="1497399"/>
            <a:ext cx="495232" cy="385030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 sz="1100" dirty="0">
              <a:latin typeface="Arial" charset="0"/>
            </a:endParaRPr>
          </a:p>
        </p:txBody>
      </p:sp>
      <p:sp>
        <p:nvSpPr>
          <p:cNvPr id="32" name="3 Rectángulo redondeado"/>
          <p:cNvSpPr>
            <a:spLocks noChangeArrowheads="1"/>
          </p:cNvSpPr>
          <p:nvPr/>
        </p:nvSpPr>
        <p:spPr bwMode="auto">
          <a:xfrm>
            <a:off x="5058361" y="1418239"/>
            <a:ext cx="2295750" cy="6257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Patrimonio Neto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32 Más"/>
          <p:cNvSpPr/>
          <p:nvPr/>
        </p:nvSpPr>
        <p:spPr bwMode="auto">
          <a:xfrm>
            <a:off x="4569266" y="1502260"/>
            <a:ext cx="495232" cy="380169"/>
          </a:xfrm>
          <a:prstGeom prst="mathPlus">
            <a:avLst>
              <a:gd name="adj1" fmla="val 1763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24000" y="0"/>
            <a:ext cx="950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13" name="3 Rectángulo redondeado"/>
          <p:cNvSpPr>
            <a:spLocks noChangeArrowheads="1"/>
          </p:cNvSpPr>
          <p:nvPr/>
        </p:nvSpPr>
        <p:spPr bwMode="auto">
          <a:xfrm>
            <a:off x="4411643" y="2839843"/>
            <a:ext cx="1373065" cy="62955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Capital social 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6488629" y="2843631"/>
            <a:ext cx="1779881" cy="6257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Utilidades Retenidas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32 Más"/>
          <p:cNvSpPr/>
          <p:nvPr/>
        </p:nvSpPr>
        <p:spPr bwMode="auto">
          <a:xfrm>
            <a:off x="5784708" y="2839843"/>
            <a:ext cx="669144" cy="629550"/>
          </a:xfrm>
          <a:prstGeom prst="mathPlus">
            <a:avLst>
              <a:gd name="adj1" fmla="val 9780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14025" y="394544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endParaRPr lang="es-ES" altLang="es-EC" dirty="0">
              <a:latin typeface="Arial Narrow" panose="020B0606020202030204" pitchFamily="34" charset="0"/>
            </a:endParaRPr>
          </a:p>
        </p:txBody>
      </p:sp>
      <p:sp>
        <p:nvSpPr>
          <p:cNvPr id="17" name="3 Rectángulo redondeado"/>
          <p:cNvSpPr>
            <a:spLocks noChangeArrowheads="1"/>
          </p:cNvSpPr>
          <p:nvPr/>
        </p:nvSpPr>
        <p:spPr bwMode="auto">
          <a:xfrm>
            <a:off x="3515575" y="4138503"/>
            <a:ext cx="2198450" cy="89893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Utilidades períodos anteriores</a:t>
            </a:r>
            <a:endParaRPr lang="es-ES" altLang="es-EC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3 Rectángulo redondeado"/>
          <p:cNvSpPr>
            <a:spLocks noChangeArrowheads="1"/>
          </p:cNvSpPr>
          <p:nvPr/>
        </p:nvSpPr>
        <p:spPr bwMode="auto">
          <a:xfrm>
            <a:off x="6488629" y="4138502"/>
            <a:ext cx="1779881" cy="89893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Utilidad Neta del período</a:t>
            </a:r>
            <a:endParaRPr lang="es-ES" altLang="es-EC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3 Rectángulo redondeado"/>
          <p:cNvSpPr>
            <a:spLocks noChangeArrowheads="1"/>
          </p:cNvSpPr>
          <p:nvPr/>
        </p:nvSpPr>
        <p:spPr bwMode="auto">
          <a:xfrm>
            <a:off x="8858383" y="4087209"/>
            <a:ext cx="1809617" cy="9502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Dividendos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32 Más"/>
          <p:cNvSpPr/>
          <p:nvPr/>
        </p:nvSpPr>
        <p:spPr bwMode="auto">
          <a:xfrm>
            <a:off x="5726086" y="4306758"/>
            <a:ext cx="739827" cy="730675"/>
          </a:xfrm>
          <a:prstGeom prst="mathPlus">
            <a:avLst>
              <a:gd name="adj1" fmla="val 1763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8209287" y="4237417"/>
            <a:ext cx="708319" cy="649807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latin typeface="Arial Narrow" panose="020B0606020202030204" pitchFamily="34" charset="0"/>
            </a:endParaRPr>
          </a:p>
        </p:txBody>
      </p:sp>
      <p:sp>
        <p:nvSpPr>
          <p:cNvPr id="25" name="3 Rectángulo redondeado"/>
          <p:cNvSpPr>
            <a:spLocks noChangeArrowheads="1"/>
          </p:cNvSpPr>
          <p:nvPr/>
        </p:nvSpPr>
        <p:spPr bwMode="auto">
          <a:xfrm>
            <a:off x="5155112" y="5706544"/>
            <a:ext cx="1779881" cy="6257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Ingresos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3 Rectángulo redondeado"/>
          <p:cNvSpPr>
            <a:spLocks noChangeArrowheads="1"/>
          </p:cNvSpPr>
          <p:nvPr/>
        </p:nvSpPr>
        <p:spPr bwMode="auto">
          <a:xfrm>
            <a:off x="7720659" y="5730588"/>
            <a:ext cx="1779881" cy="6257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Egresos</a:t>
            </a:r>
            <a:endParaRPr lang="es-ES" altLang="es-EC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Menos 26"/>
          <p:cNvSpPr/>
          <p:nvPr/>
        </p:nvSpPr>
        <p:spPr>
          <a:xfrm>
            <a:off x="6999951" y="5730588"/>
            <a:ext cx="708319" cy="649807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latin typeface="Arial Narrow" panose="020B060602020203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254752" y="2365248"/>
            <a:ext cx="20993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V="1">
            <a:off x="5227296" y="3830709"/>
            <a:ext cx="4535895" cy="36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6328890" y="5443728"/>
            <a:ext cx="20993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>
            <a:stCxn id="32" idx="2"/>
          </p:cNvCxnSpPr>
          <p:nvPr/>
        </p:nvCxnSpPr>
        <p:spPr>
          <a:xfrm>
            <a:off x="6206236" y="2044001"/>
            <a:ext cx="0" cy="3212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7354110" y="3469393"/>
            <a:ext cx="0" cy="3613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7338157" y="5023261"/>
            <a:ext cx="10448" cy="420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5254752" y="2365248"/>
            <a:ext cx="0" cy="474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7344253" y="2365248"/>
            <a:ext cx="0" cy="474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5227296" y="3830709"/>
            <a:ext cx="6096" cy="3077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>
            <a:off x="7354110" y="3814406"/>
            <a:ext cx="6096" cy="3077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9754048" y="3814405"/>
            <a:ext cx="6096" cy="3077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H="1">
            <a:off x="6328890" y="5443728"/>
            <a:ext cx="10503" cy="2628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H="1">
            <a:off x="8417745" y="5443908"/>
            <a:ext cx="10503" cy="2628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3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2392323" y="3209616"/>
            <a:ext cx="1822450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Principios: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24000" y="1465561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la Partida Doble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3 Rectángulo redondeado"/>
          <p:cNvSpPr>
            <a:spLocks noChangeArrowheads="1"/>
          </p:cNvSpPr>
          <p:nvPr/>
        </p:nvSpPr>
        <p:spPr bwMode="auto">
          <a:xfrm>
            <a:off x="2871478" y="3857626"/>
            <a:ext cx="6946900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1. No hay deudor sin acreedor, ni acreedor sin </a:t>
            </a:r>
            <a:r>
              <a:rPr lang="es-ES" altLang="es-EC" sz="2000" dirty="0" smtClean="0">
                <a:solidFill>
                  <a:schemeClr val="tx1"/>
                </a:solidFill>
              </a:rPr>
              <a:t>deudor.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6" name="3 Rectángulo redondeado"/>
          <p:cNvSpPr>
            <a:spLocks noChangeArrowheads="1"/>
          </p:cNvSpPr>
          <p:nvPr/>
        </p:nvSpPr>
        <p:spPr bwMode="auto">
          <a:xfrm>
            <a:off x="2871478" y="4505636"/>
            <a:ext cx="6946900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2. Quien recibe es deudor, quien entrega es </a:t>
            </a:r>
            <a:r>
              <a:rPr lang="es-ES" altLang="es-EC" sz="2000" dirty="0" smtClean="0">
                <a:solidFill>
                  <a:schemeClr val="tx1"/>
                </a:solidFill>
              </a:rPr>
              <a:t>acreedor.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1955800" y="1971677"/>
            <a:ext cx="8712200" cy="113951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La </a:t>
            </a:r>
            <a:r>
              <a:rPr lang="es-ES" altLang="es-EC" sz="2000" b="1" dirty="0" smtClean="0">
                <a:solidFill>
                  <a:schemeClr val="tx1"/>
                </a:solidFill>
              </a:rPr>
              <a:t>“partida doble” </a:t>
            </a:r>
            <a:r>
              <a:rPr lang="es-ES" altLang="es-EC" sz="2000" dirty="0">
                <a:solidFill>
                  <a:schemeClr val="tx1"/>
                </a:solidFill>
              </a:rPr>
              <a:t>se basa en el principio de que cualquier movimiento que se realiza en la empresa afecta por lo menos a dos elementos.</a:t>
            </a:r>
          </a:p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Pretende mantener la ecuación patrimonial.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45895" y="508894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15" name="3 Rectángulo redondeado"/>
          <p:cNvSpPr>
            <a:spLocks noChangeArrowheads="1"/>
          </p:cNvSpPr>
          <p:nvPr/>
        </p:nvSpPr>
        <p:spPr bwMode="auto">
          <a:xfrm>
            <a:off x="2871478" y="5168590"/>
            <a:ext cx="6946900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3</a:t>
            </a:r>
            <a:r>
              <a:rPr lang="es-ES" altLang="es-EC" sz="2000" dirty="0" smtClean="0">
                <a:solidFill>
                  <a:schemeClr val="tx1"/>
                </a:solidFill>
              </a:rPr>
              <a:t>. En todo momento las sumas del debe deben ser igual a las del haber.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16" name="3 Rectángulo redondeado"/>
          <p:cNvSpPr>
            <a:spLocks noChangeArrowheads="1"/>
          </p:cNvSpPr>
          <p:nvPr/>
        </p:nvSpPr>
        <p:spPr bwMode="auto">
          <a:xfrm>
            <a:off x="2871478" y="5831544"/>
            <a:ext cx="6946900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4. Las pérdidas se debitan y las ganancias se acreditan.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cxnSp>
        <p:nvCxnSpPr>
          <p:cNvPr id="17" name="38 Conector angular"/>
          <p:cNvCxnSpPr>
            <a:cxnSpLocks noChangeShapeType="1"/>
          </p:cNvCxnSpPr>
          <p:nvPr/>
        </p:nvCxnSpPr>
        <p:spPr bwMode="auto">
          <a:xfrm rot="10800000" flipH="1" flipV="1">
            <a:off x="2314266" y="3479491"/>
            <a:ext cx="557212" cy="2459037"/>
          </a:xfrm>
          <a:prstGeom prst="bentConnector3">
            <a:avLst>
              <a:gd name="adj1" fmla="val -41009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38 Conector angular"/>
          <p:cNvCxnSpPr>
            <a:cxnSpLocks noChangeShapeType="1"/>
          </p:cNvCxnSpPr>
          <p:nvPr/>
        </p:nvCxnSpPr>
        <p:spPr bwMode="auto">
          <a:xfrm>
            <a:off x="2058615" y="5022543"/>
            <a:ext cx="826847" cy="405324"/>
          </a:xfrm>
          <a:prstGeom prst="bentConnector3">
            <a:avLst>
              <a:gd name="adj1" fmla="val 2941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38 Conector angular"/>
          <p:cNvCxnSpPr>
            <a:cxnSpLocks noChangeShapeType="1"/>
          </p:cNvCxnSpPr>
          <p:nvPr/>
        </p:nvCxnSpPr>
        <p:spPr bwMode="auto">
          <a:xfrm>
            <a:off x="2058615" y="4382432"/>
            <a:ext cx="826847" cy="405324"/>
          </a:xfrm>
          <a:prstGeom prst="bentConnector3">
            <a:avLst>
              <a:gd name="adj1" fmla="val 2941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38 Conector angular"/>
          <p:cNvCxnSpPr>
            <a:cxnSpLocks noChangeShapeType="1"/>
          </p:cNvCxnSpPr>
          <p:nvPr/>
        </p:nvCxnSpPr>
        <p:spPr bwMode="auto">
          <a:xfrm>
            <a:off x="2058948" y="3792958"/>
            <a:ext cx="826847" cy="405324"/>
          </a:xfrm>
          <a:prstGeom prst="bentConnector3">
            <a:avLst>
              <a:gd name="adj1" fmla="val 2941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07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465561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la Partida Doble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45895" y="508894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3523"/>
              </p:ext>
            </p:extLst>
          </p:nvPr>
        </p:nvGraphicFramePr>
        <p:xfrm>
          <a:off x="1602105" y="1990082"/>
          <a:ext cx="9144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1796"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en la operación Intervienen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dos cuentas de Activo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una de ellas aumenta y otra  disminuye por el mismo valor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en la operación Intervienen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dos cuentas de Pasivo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una de ellas aumenta y otra  disminuye por el mismo valor</a:t>
                      </a:r>
                      <a:endParaRPr lang="es-ES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Arial Narrow" panose="020B0606020202030204" pitchFamily="34" charset="0"/>
                        </a:rPr>
                        <a:t>Si</a:t>
                      </a:r>
                      <a:r>
                        <a:rPr lang="es-MX" sz="1600" baseline="0" dirty="0" smtClean="0">
                          <a:latin typeface="Arial Narrow" panose="020B0606020202030204" pitchFamily="34" charset="0"/>
                        </a:rPr>
                        <a:t> en la operación intervienen </a:t>
                      </a:r>
                      <a:r>
                        <a:rPr lang="es-MX" sz="1600" b="1" baseline="0" dirty="0" smtClean="0">
                          <a:latin typeface="Arial Narrow" panose="020B0606020202030204" pitchFamily="34" charset="0"/>
                        </a:rPr>
                        <a:t>una cuenta de Activo y una de Pasivo </a:t>
                      </a:r>
                      <a:r>
                        <a:rPr lang="es-MX" sz="1600" baseline="0" dirty="0" smtClean="0">
                          <a:latin typeface="Arial Narrow" panose="020B0606020202030204" pitchFamily="34" charset="0"/>
                        </a:rPr>
                        <a:t>las dos aumentan o disminuyen por el mismo valor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610600" y="2203553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568846" y="2203553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10600" y="3496469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abajo 20"/>
          <p:cNvSpPr/>
          <p:nvPr/>
        </p:nvSpPr>
        <p:spPr>
          <a:xfrm flipV="1">
            <a:off x="5568846" y="4634458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 abajo 22"/>
          <p:cNvSpPr/>
          <p:nvPr/>
        </p:nvSpPr>
        <p:spPr>
          <a:xfrm flipV="1">
            <a:off x="8610600" y="4634458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568846" y="3336116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 abajo 26"/>
          <p:cNvSpPr/>
          <p:nvPr/>
        </p:nvSpPr>
        <p:spPr>
          <a:xfrm>
            <a:off x="5499516" y="5751416"/>
            <a:ext cx="1192967" cy="739326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 abajo 27"/>
          <p:cNvSpPr/>
          <p:nvPr/>
        </p:nvSpPr>
        <p:spPr>
          <a:xfrm>
            <a:off x="8610600" y="5751416"/>
            <a:ext cx="1192967" cy="739326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0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001892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DEL CARGO (DEBE) Y ABONO (HABER)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67790" y="213848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37533"/>
              </p:ext>
            </p:extLst>
          </p:nvPr>
        </p:nvGraphicFramePr>
        <p:xfrm>
          <a:off x="1214203" y="1454035"/>
          <a:ext cx="953190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339"/>
                <a:gridCol w="3223282"/>
                <a:gridCol w="3223282"/>
              </a:tblGrid>
              <a:tr h="1802429">
                <a:tc>
                  <a:txBody>
                    <a:bodyPr/>
                    <a:lstStyle/>
                    <a:p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ACTIVO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DEUDOR</a:t>
                      </a:r>
                      <a:endParaRPr lang="es-MX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(DEBE)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 +</a:t>
                      </a: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-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PASIVO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CAPITAL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ACREEDOR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(DEBE)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-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+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510630" y="2732447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489192" y="2732447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49289" y="5214010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419862" y="5279524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3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</TotalTime>
  <Words>668</Words>
  <Application>Microsoft Office PowerPoint</Application>
  <PresentationFormat>Panorámica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Flores Cruz</dc:creator>
  <cp:lastModifiedBy>JUAN CARLOS FLORES CRUZ</cp:lastModifiedBy>
  <cp:revision>197</cp:revision>
  <dcterms:created xsi:type="dcterms:W3CDTF">2020-02-07T16:41:05Z</dcterms:created>
  <dcterms:modified xsi:type="dcterms:W3CDTF">2020-02-24T11:43:57Z</dcterms:modified>
</cp:coreProperties>
</file>