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73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414" r:id="rId5"/>
    <p:sldId id="300" r:id="rId6"/>
    <p:sldId id="301" r:id="rId7"/>
    <p:sldId id="302" r:id="rId8"/>
    <p:sldId id="303" r:id="rId9"/>
    <p:sldId id="316" r:id="rId10"/>
    <p:sldId id="315" r:id="rId11"/>
    <p:sldId id="317" r:id="rId1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86425" autoAdjust="0"/>
  </p:normalViewPr>
  <p:slideViewPr>
    <p:cSldViewPr snapToGrid="0">
      <p:cViewPr varScale="1">
        <p:scale>
          <a:sx n="64" d="100"/>
          <a:sy n="64" d="100"/>
        </p:scale>
        <p:origin x="1080" y="96"/>
      </p:cViewPr>
      <p:guideLst/>
    </p:cSldViewPr>
  </p:slideViewPr>
  <p:outlineViewPr>
    <p:cViewPr>
      <p:scale>
        <a:sx n="33" d="100"/>
        <a:sy n="33" d="100"/>
      </p:scale>
      <p:origin x="0" y="-205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9A72E-52C1-43F6-8B9F-DC1EB913B1B5}" type="datetimeFigureOut">
              <a:rPr lang="es-EC" smtClean="0"/>
              <a:t>24/2/2020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C" smtClean="0"/>
              <a:t>Consulta: jcflorescruz@hotmail.es</a:t>
            </a:r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08370-44E3-4A2C-BE4D-024D7F0B45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73408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6F27E-2757-4BD3-A29D-CCCE4A486F47}" type="datetimeFigureOut">
              <a:rPr lang="es-EC" smtClean="0"/>
              <a:t>24/2/2020</a:t>
            </a:fld>
            <a:endParaRPr lang="es-EC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C" smtClean="0"/>
              <a:t>Consulta: jcflorescruz@hotmail.es</a:t>
            </a:r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68BFD-CCEE-4337-AB8A-CDC4086780B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293451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C" smtClean="0"/>
              <a:t>Consulta: jcflorescruz@hotmail.es</a:t>
            </a:r>
            <a:endParaRPr lang="es-EC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468BFD-CCEE-4337-AB8A-CDC4086780BA}" type="slidenum">
              <a:rPr lang="es-EC" smtClean="0"/>
              <a:t>1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40238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 smtClean="0"/>
              <a:t>1. http://www.monografías.com</a:t>
            </a:r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68BFD-CCEE-4337-AB8A-CDC4086780BA}" type="slidenum">
              <a:rPr lang="es-EC" smtClean="0"/>
              <a:t>3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23022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 smtClean="0"/>
              <a:t>1. http://www.monografías.com</a:t>
            </a:r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68BFD-CCEE-4337-AB8A-CDC4086780BA}" type="slidenum">
              <a:rPr lang="es-EC" smtClean="0"/>
              <a:t>4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272255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5D06-3A47-4A70-8DED-C349C28C3BCD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5326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D9B3-2DD2-4BC5-9054-82268AA1A92B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6906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3FFE-5E07-4141-B7BD-32B39836ADBA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9759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B00E-2423-4244-B516-9F378C14A386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14910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3DBD-9F93-4F47-AA94-D8B6D49E5F08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72200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BFB3-49F0-435E-83DD-7B740F638FE6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4114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3A06-A564-422E-8BDE-FC66D6CE8526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2472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B44D-15F1-45EA-83BA-18970E721BF6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1250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1727-4B49-4138-8775-785380A9CF86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64652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24E9-71C3-4EAE-847E-7CA3EFAE2F43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62407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5373-CF96-48B6-B16F-FF087D288C93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9264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7D55B-ADC2-4F55-8A38-88A6A857B1A9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96917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74" r:id="rId1"/>
    <p:sldLayoutId id="2147485075" r:id="rId2"/>
    <p:sldLayoutId id="2147485076" r:id="rId3"/>
    <p:sldLayoutId id="2147485077" r:id="rId4"/>
    <p:sldLayoutId id="2147485078" r:id="rId5"/>
    <p:sldLayoutId id="2147485079" r:id="rId6"/>
    <p:sldLayoutId id="2147485080" r:id="rId7"/>
    <p:sldLayoutId id="2147485081" r:id="rId8"/>
    <p:sldLayoutId id="2147485082" r:id="rId9"/>
    <p:sldLayoutId id="2147485083" r:id="rId10"/>
    <p:sldLayoutId id="2147485084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294" y="107730"/>
            <a:ext cx="10509305" cy="785649"/>
          </a:xfrm>
        </p:spPr>
        <p:txBody>
          <a:bodyPr>
            <a:noAutofit/>
          </a:bodyPr>
          <a:lstStyle/>
          <a:p>
            <a:r>
              <a:rPr lang="es-EC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b="1" i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03889" y="987973"/>
            <a:ext cx="9806021" cy="5318233"/>
          </a:xfrm>
        </p:spPr>
        <p:txBody>
          <a:bodyPr>
            <a:normAutofit fontScale="70000" lnSpcReduction="20000"/>
          </a:bodyPr>
          <a:lstStyle/>
          <a:p>
            <a:endParaRPr lang="es-EC" sz="57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r>
              <a:rPr lang="es-EC" sz="5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Contenido:</a:t>
            </a:r>
          </a:p>
          <a:p>
            <a:endParaRPr lang="es-EC" sz="57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457200" indent="-457200">
              <a:buClrTx/>
              <a:buFont typeface="Wingdings" panose="05000000000000000000" pitchFamily="2" charset="2"/>
              <a:buChar char="ü"/>
            </a:pPr>
            <a:r>
              <a:rPr lang="es-EC" sz="5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Fundamentos de la contabilidad</a:t>
            </a:r>
          </a:p>
          <a:p>
            <a:pPr>
              <a:buClrTx/>
            </a:pPr>
            <a:endParaRPr lang="es-EC" sz="57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457200" indent="-457200">
              <a:buClrTx/>
              <a:buFont typeface="Wingdings" panose="05000000000000000000" pitchFamily="2" charset="2"/>
              <a:buChar char="ü"/>
            </a:pPr>
            <a:r>
              <a:rPr lang="es-EC" sz="5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El Balance General, Estado de Pérdidas y Ganancias “ Resultados “</a:t>
            </a:r>
          </a:p>
          <a:p>
            <a:pPr>
              <a:buClrTx/>
            </a:pPr>
            <a:endParaRPr lang="es-EC" sz="57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457200" indent="-457200">
              <a:buClrTx/>
              <a:buFont typeface="Wingdings" panose="05000000000000000000" pitchFamily="2" charset="2"/>
              <a:buChar char="ü"/>
            </a:pPr>
            <a:r>
              <a:rPr lang="es-EC" sz="5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Casos y Ejercicios Prácticos</a:t>
            </a:r>
            <a:endParaRPr lang="es-EC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r"/>
            <a:r>
              <a:rPr lang="es-EC" sz="15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Consulta: jcflorescruz@hotmail.es</a:t>
            </a:r>
          </a:p>
          <a:p>
            <a:endParaRPr lang="es-EC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s-EC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81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520032" y="1366541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Principios contables - Postulados básicos</a:t>
            </a: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419067" y="443211"/>
            <a:ext cx="93459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20" name="Rectángulo 19"/>
          <p:cNvSpPr/>
          <p:nvPr/>
        </p:nvSpPr>
        <p:spPr>
          <a:xfrm>
            <a:off x="1520032" y="2121760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000" b="1" dirty="0" smtClean="0"/>
              <a:t>Devengo contable</a:t>
            </a:r>
            <a:r>
              <a:rPr lang="es-ES" sz="2000" dirty="0" smtClean="0"/>
              <a:t>.- Determina el momento preciso en que las transacciones de una entidad deben reconocerse contablemente.</a:t>
            </a:r>
          </a:p>
          <a:p>
            <a:pPr lvl="0" algn="just"/>
            <a:endParaRPr lang="es-ES" sz="2000" dirty="0" smtClean="0"/>
          </a:p>
          <a:p>
            <a:pPr lvl="0" algn="just"/>
            <a:r>
              <a:rPr lang="es-ES" sz="2000" b="1" dirty="0" smtClean="0"/>
              <a:t>Valuación.- </a:t>
            </a:r>
            <a:r>
              <a:rPr lang="es-ES" sz="2000" dirty="0" smtClean="0"/>
              <a:t>En el riesgo contable de una transacción se debe captar el valor económico más objetivo. En un reconocimiento inicial el  valor económico más objetivo es el valor original de pago; en el reconocimiento posterior, dicho valor puede modificarse en caso de que se cambien las características o la naturaleza del elemento a ser evaluado.</a:t>
            </a:r>
          </a:p>
          <a:p>
            <a:pPr lvl="0" algn="just"/>
            <a:endParaRPr lang="es-ES" sz="2000" b="1" dirty="0" smtClean="0"/>
          </a:p>
          <a:p>
            <a:pPr lvl="0" algn="just"/>
            <a:r>
              <a:rPr lang="es-ES" sz="2000" b="1" dirty="0" smtClean="0"/>
              <a:t>Dualidad económica.- </a:t>
            </a:r>
            <a:r>
              <a:rPr lang="es-ES" sz="2000" dirty="0" smtClean="0"/>
              <a:t>Todo recurso que posea una entidad tiene una fuente que lo ha generado.</a:t>
            </a:r>
          </a:p>
          <a:p>
            <a:pPr lvl="0" algn="just"/>
            <a:endParaRPr lang="es-ES" sz="2000" b="1" dirty="0" smtClean="0"/>
          </a:p>
          <a:p>
            <a:pPr lvl="0" algn="just"/>
            <a:r>
              <a:rPr lang="es-ES" sz="2000" b="1" dirty="0" smtClean="0"/>
              <a:t>Consistencia.- </a:t>
            </a:r>
            <a:r>
              <a:rPr lang="es-ES" sz="2000" dirty="0" smtClean="0"/>
              <a:t>Ante la existencia de operaciones similares en una entidad, debe corresponder un tratamiento contable semejante, el cual debe permanecer a través del tiempo, en tanto n cambie la esencia económica de las operaciones.</a:t>
            </a:r>
          </a:p>
          <a:p>
            <a:pPr lvl="0" algn="just"/>
            <a:endParaRPr lang="es-ES" sz="20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28423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37424" y="1657496"/>
            <a:ext cx="1028284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b="1" dirty="0"/>
              <a:t>Activo</a:t>
            </a:r>
            <a:r>
              <a:rPr lang="es-ES" sz="2000" dirty="0"/>
              <a:t>, recurso económico, propiedad de una entidad, que se espera rinda beneficios. </a:t>
            </a:r>
          </a:p>
          <a:p>
            <a:pPr lvl="0" algn="just"/>
            <a:r>
              <a:rPr lang="es-MX" sz="2000" b="1" dirty="0">
                <a:latin typeface="Arial Narrow" panose="020B0606020202030204" pitchFamily="34" charset="0"/>
              </a:rPr>
              <a:t>Amortizar:  </a:t>
            </a:r>
            <a:r>
              <a:rPr lang="es-ES_tradnl" altLang="es-EC" sz="2000" dirty="0">
                <a:latin typeface="Arial Narrow" panose="020B0606020202030204" pitchFamily="34" charset="0"/>
              </a:rPr>
              <a:t>Es e</a:t>
            </a:r>
            <a:r>
              <a:rPr lang="es-ES" altLang="es-EC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l proceso de convertir los activos denominados cargos diferidos a gastos</a:t>
            </a:r>
            <a:endParaRPr lang="es-ES" sz="2000" dirty="0"/>
          </a:p>
          <a:p>
            <a:pPr algn="just"/>
            <a:r>
              <a:rPr lang="es-ES" sz="2000" b="1" dirty="0" smtClean="0"/>
              <a:t>Capital</a:t>
            </a:r>
            <a:r>
              <a:rPr lang="es-ES" sz="2000" dirty="0"/>
              <a:t>, aportaciones de los accionistas.</a:t>
            </a:r>
          </a:p>
          <a:p>
            <a:pPr lvl="0" algn="just"/>
            <a:r>
              <a:rPr lang="es-ES" sz="2000" b="1" dirty="0" smtClean="0"/>
              <a:t>Contabilidad, </a:t>
            </a:r>
            <a:r>
              <a:rPr lang="es-ES" sz="2000" dirty="0" smtClean="0"/>
              <a:t>ciencia que registra transacciones de la empresa.</a:t>
            </a:r>
          </a:p>
          <a:p>
            <a:pPr algn="just"/>
            <a:r>
              <a:rPr lang="es-ES" sz="2000" b="1" dirty="0"/>
              <a:t>Costo, </a:t>
            </a:r>
            <a:r>
              <a:rPr lang="es-ES" sz="2000" dirty="0"/>
              <a:t>valor de </a:t>
            </a:r>
            <a:r>
              <a:rPr lang="es-ES" sz="2000" dirty="0" smtClean="0"/>
              <a:t>insumos, </a:t>
            </a:r>
            <a:r>
              <a:rPr lang="es-ES" sz="2000" dirty="0"/>
              <a:t>materia prima o mano de obra para la producción.</a:t>
            </a:r>
          </a:p>
          <a:p>
            <a:pPr lvl="0" algn="just"/>
            <a:r>
              <a:rPr lang="es-ES" sz="2000" b="1" dirty="0"/>
              <a:t>Diferir: </a:t>
            </a:r>
            <a:r>
              <a:rPr lang="es-ES" sz="2000" dirty="0"/>
              <a:t>Significa proyectar en un tiempo futuro su amortización, para convertir a gasto</a:t>
            </a:r>
            <a:r>
              <a:rPr lang="es-ES" sz="2000" dirty="0" smtClean="0"/>
              <a:t>.</a:t>
            </a:r>
            <a:endParaRPr lang="es-ES" sz="2000" dirty="0"/>
          </a:p>
          <a:p>
            <a:pPr algn="just"/>
            <a:r>
              <a:rPr lang="es-ES" sz="2000" b="1" dirty="0" smtClean="0"/>
              <a:t>Dividendos</a:t>
            </a:r>
            <a:r>
              <a:rPr lang="es-ES" sz="2000" b="1" dirty="0"/>
              <a:t>, </a:t>
            </a:r>
            <a:r>
              <a:rPr lang="es-ES" sz="2000" dirty="0"/>
              <a:t>es la porción de las utilidades que se reparte entre los socios u accionistas.</a:t>
            </a:r>
          </a:p>
          <a:p>
            <a:pPr algn="just"/>
            <a:r>
              <a:rPr lang="es-ES" sz="2000" b="1" dirty="0"/>
              <a:t>Gastos, </a:t>
            </a:r>
            <a:r>
              <a:rPr lang="es-ES" sz="2000" dirty="0"/>
              <a:t>activos que se utilizan o consumen en el negocio con la finalidad de obtener ingresos.</a:t>
            </a:r>
          </a:p>
          <a:p>
            <a:pPr algn="just"/>
            <a:r>
              <a:rPr lang="es-ES" sz="2000" b="1" dirty="0"/>
              <a:t>Ingresos, </a:t>
            </a:r>
            <a:r>
              <a:rPr lang="es-ES" sz="2000" dirty="0"/>
              <a:t>recursos que recibe por la venta de un producto o servicio.</a:t>
            </a:r>
          </a:p>
          <a:p>
            <a:pPr lvl="0" algn="just"/>
            <a:r>
              <a:rPr lang="es-ES" sz="2000" b="1" dirty="0" smtClean="0"/>
              <a:t>Pasivo</a:t>
            </a:r>
            <a:r>
              <a:rPr lang="es-ES" sz="2000" dirty="0" smtClean="0"/>
              <a:t>, obligaciones y compromiso con terceros contraídos, lo que debe.</a:t>
            </a:r>
          </a:p>
          <a:p>
            <a:pPr lvl="0" algn="just"/>
            <a:r>
              <a:rPr lang="es-ES" sz="2000" b="1" dirty="0" smtClean="0"/>
              <a:t>Patrimonio, </a:t>
            </a:r>
            <a:r>
              <a:rPr lang="es-ES" sz="2000" dirty="0" smtClean="0"/>
              <a:t>Capital más resultados obtenidos.</a:t>
            </a:r>
          </a:p>
          <a:p>
            <a:pPr algn="just"/>
            <a:r>
              <a:rPr lang="es-ES" sz="2000" b="1" dirty="0" smtClean="0"/>
              <a:t>Pérdida</a:t>
            </a:r>
            <a:r>
              <a:rPr lang="es-ES" sz="2000" b="1" dirty="0"/>
              <a:t>, </a:t>
            </a:r>
            <a:r>
              <a:rPr lang="es-ES" sz="2000" dirty="0"/>
              <a:t>en la comparación de los ingresos y gastos, los gastos mayores que los ingresos.</a:t>
            </a:r>
          </a:p>
          <a:p>
            <a:pPr lvl="0" algn="just"/>
            <a:r>
              <a:rPr lang="es-ES" sz="2000" b="1" dirty="0" smtClean="0"/>
              <a:t>Utilidad</a:t>
            </a:r>
            <a:r>
              <a:rPr lang="es-ES" sz="2000" dirty="0" smtClean="0"/>
              <a:t>, diferencia entre el total de ingresos y los gastos (ingresos &gt; gastos).</a:t>
            </a:r>
          </a:p>
          <a:p>
            <a:pPr lvl="0" algn="just"/>
            <a:endParaRPr lang="es-ES" sz="2000" dirty="0" smtClean="0"/>
          </a:p>
          <a:p>
            <a:pPr lvl="0" algn="just"/>
            <a:endParaRPr lang="es-ES" sz="2000" dirty="0" smtClean="0"/>
          </a:p>
          <a:p>
            <a:pPr lvl="0" algn="just"/>
            <a:endParaRPr lang="es-ES" sz="2000" dirty="0" smtClean="0"/>
          </a:p>
          <a:p>
            <a:pPr lvl="0" algn="just"/>
            <a:r>
              <a:rPr lang="es-ES" sz="2000" dirty="0" smtClean="0"/>
              <a:t>  </a:t>
            </a:r>
          </a:p>
          <a:p>
            <a:pPr lvl="0" algn="just"/>
            <a:endParaRPr lang="es-ES" sz="2000" dirty="0" smtClean="0"/>
          </a:p>
          <a:p>
            <a:pPr marL="457200" lvl="0" indent="-457200" algn="just">
              <a:buAutoNum type="arabicPeriod"/>
            </a:pPr>
            <a:endParaRPr lang="es-ES" sz="2000" dirty="0"/>
          </a:p>
        </p:txBody>
      </p:sp>
      <p:sp>
        <p:nvSpPr>
          <p:cNvPr id="3" name="7 Rectángulo"/>
          <p:cNvSpPr/>
          <p:nvPr/>
        </p:nvSpPr>
        <p:spPr>
          <a:xfrm>
            <a:off x="1137424" y="1228871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Diccionario </a:t>
            </a: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037063" y="305541"/>
            <a:ext cx="105490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latin typeface="Arial Narrow" panose="020B0606020202030204" pitchFamily="34" charset="0"/>
                <a:cs typeface="Arial" panose="020B0604020202020204" pitchFamily="34" charset="0"/>
              </a:rPr>
              <a:t>Contabilidad Para No Contadores</a:t>
            </a:r>
            <a:endParaRPr lang="es-EC" sz="5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7737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294" y="107730"/>
            <a:ext cx="10509305" cy="785649"/>
          </a:xfrm>
        </p:spPr>
        <p:txBody>
          <a:bodyPr>
            <a:noAutofit/>
          </a:bodyPr>
          <a:lstStyle/>
          <a:p>
            <a:r>
              <a:rPr lang="es-EC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b="1" i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03889" y="987973"/>
            <a:ext cx="9806021" cy="5318233"/>
          </a:xfrm>
        </p:spPr>
        <p:txBody>
          <a:bodyPr>
            <a:normAutofit/>
          </a:bodyPr>
          <a:lstStyle/>
          <a:p>
            <a:pPr algn="ctr"/>
            <a:endParaRPr lang="es-EC" sz="44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endParaRPr lang="es-EC" sz="4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endParaRPr lang="es-EC" sz="44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s-EC" sz="4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FUNDAMENTOS DE LA CONTABILIDAD</a:t>
            </a:r>
          </a:p>
          <a:p>
            <a:endParaRPr lang="es-EC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s-EC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s-EC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s-EC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r"/>
            <a:r>
              <a:rPr lang="es-EC" sz="15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Consulta: jcflorescruz@hotmail.es</a:t>
            </a:r>
            <a:endParaRPr lang="es-EC" sz="15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s-EC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s-EC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294" y="107730"/>
            <a:ext cx="10509305" cy="785649"/>
          </a:xfrm>
        </p:spPr>
        <p:txBody>
          <a:bodyPr>
            <a:noAutofit/>
          </a:bodyPr>
          <a:lstStyle/>
          <a:p>
            <a:r>
              <a:rPr lang="es-EC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b="1" i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03889" y="987973"/>
            <a:ext cx="9806021" cy="5318233"/>
          </a:xfrm>
        </p:spPr>
        <p:txBody>
          <a:bodyPr>
            <a:normAutofit fontScale="92500" lnSpcReduction="20000"/>
          </a:bodyPr>
          <a:lstStyle/>
          <a:p>
            <a:pPr algn="ctr"/>
            <a:endParaRPr lang="es-EC" sz="4400" dirty="0">
              <a:latin typeface="Arial Narrow" panose="020B0606020202030204" pitchFamily="34" charset="0"/>
            </a:endParaRPr>
          </a:p>
          <a:p>
            <a:pPr algn="ctr"/>
            <a:r>
              <a:rPr lang="es-EC" sz="4400" b="1" dirty="0" smtClean="0">
                <a:latin typeface="Arial Narrow" panose="020B0606020202030204" pitchFamily="34" charset="0"/>
              </a:rPr>
              <a:t>Que es contabilidad?</a:t>
            </a:r>
          </a:p>
          <a:p>
            <a:endParaRPr lang="es-EC" dirty="0" smtClean="0">
              <a:latin typeface="Arial Narrow" panose="020B0606020202030204" pitchFamily="34" charset="0"/>
            </a:endParaRPr>
          </a:p>
          <a:p>
            <a:pPr algn="just"/>
            <a:r>
              <a:rPr lang="es-EC" sz="3200" dirty="0" smtClean="0">
                <a:latin typeface="Arial Narrow" panose="020B0606020202030204" pitchFamily="34" charset="0"/>
              </a:rPr>
              <a:t>Es la ciencia que se encarga de estudiar, medir, analizar y registrar las operaciones financieras y económicas de las organizaciones, empresas e individuos, con el fin de servir en la toma de decisiones y control, presentado la información, previamente registrada, de manera sistemática y útil para las distintas partes interesadas.</a:t>
            </a:r>
          </a:p>
          <a:p>
            <a:r>
              <a:rPr lang="es-EC" sz="1500" dirty="0">
                <a:latin typeface="Arial Narrow" panose="020B0606020202030204" pitchFamily="34" charset="0"/>
              </a:rPr>
              <a:t>	</a:t>
            </a:r>
            <a:r>
              <a:rPr lang="es-EC" sz="1500" dirty="0" smtClean="0">
                <a:latin typeface="Arial Narrow" panose="020B0606020202030204" pitchFamily="34" charset="0"/>
              </a:rPr>
              <a:t>														</a:t>
            </a:r>
          </a:p>
          <a:p>
            <a:endParaRPr lang="es-EC" sz="1500" dirty="0">
              <a:latin typeface="Arial Narrow" panose="020B0606020202030204" pitchFamily="34" charset="0"/>
            </a:endParaRPr>
          </a:p>
          <a:p>
            <a:endParaRPr lang="es-EC" sz="1500" dirty="0" smtClean="0">
              <a:latin typeface="Arial Narrow" panose="020B0606020202030204" pitchFamily="34" charset="0"/>
            </a:endParaRPr>
          </a:p>
          <a:p>
            <a:endParaRPr lang="es-EC" sz="1500" dirty="0">
              <a:latin typeface="Arial Narrow" panose="020B0606020202030204" pitchFamily="34" charset="0"/>
            </a:endParaRPr>
          </a:p>
          <a:p>
            <a:r>
              <a:rPr lang="es-EC" sz="1500" dirty="0" smtClean="0">
                <a:latin typeface="Arial Narrow" panose="020B0606020202030204" pitchFamily="34" charset="0"/>
              </a:rPr>
              <a:t>															</a:t>
            </a:r>
            <a:endParaRPr lang="es-EC" dirty="0" smtClean="0">
              <a:latin typeface="Arial Narrow" panose="020B0606020202030204" pitchFamily="34" charset="0"/>
            </a:endParaRPr>
          </a:p>
          <a:p>
            <a:endParaRPr lang="es-EC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59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294" y="107730"/>
            <a:ext cx="10509305" cy="785649"/>
          </a:xfrm>
        </p:spPr>
        <p:txBody>
          <a:bodyPr>
            <a:noAutofit/>
          </a:bodyPr>
          <a:lstStyle/>
          <a:p>
            <a:r>
              <a:rPr lang="es-EC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b="1" i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03889" y="987973"/>
            <a:ext cx="9806021" cy="5318233"/>
          </a:xfrm>
        </p:spPr>
        <p:txBody>
          <a:bodyPr>
            <a:normAutofit fontScale="62500" lnSpcReduction="20000"/>
          </a:bodyPr>
          <a:lstStyle/>
          <a:p>
            <a:r>
              <a:rPr lang="es-EC" sz="7700" dirty="0" smtClean="0">
                <a:latin typeface="Arial Narrow" panose="020B0606020202030204" pitchFamily="34" charset="0"/>
              </a:rPr>
              <a:t>Objetivos de la contabilidad?</a:t>
            </a:r>
            <a:r>
              <a:rPr lang="es-ES" sz="7700" dirty="0">
                <a:latin typeface="Arial Narrow" panose="020B0606020202030204" pitchFamily="34" charset="0"/>
              </a:rPr>
              <a:t> </a:t>
            </a:r>
            <a:endParaRPr lang="es-ES" sz="7700" dirty="0" smtClean="0">
              <a:latin typeface="Arial Narrow" panose="020B060602020203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s-ES" sz="4400" dirty="0" smtClean="0">
                <a:latin typeface="Arial Narrow" panose="020B0606020202030204" pitchFamily="34" charset="0"/>
              </a:rPr>
              <a:t>Obtener </a:t>
            </a:r>
            <a:r>
              <a:rPr lang="es-ES" sz="4400" dirty="0">
                <a:latin typeface="Arial Narrow" panose="020B0606020202030204" pitchFamily="34" charset="0"/>
              </a:rPr>
              <a:t>en cualquier momento información ordenada y sistemática sobre el movimiento económico y financiero del negocio.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s-ES" sz="4400" dirty="0">
                <a:latin typeface="Arial Narrow" panose="020B0606020202030204" pitchFamily="34" charset="0"/>
              </a:rPr>
              <a:t>Establecer en términos  monetarios,  la información  histórica  o predictiva,  la cuantía  de los bienes, deudas y el patrimonio que dispone  la empresa.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s-ES" sz="4400" dirty="0">
                <a:latin typeface="Arial Narrow" panose="020B0606020202030204" pitchFamily="34" charset="0"/>
              </a:rPr>
              <a:t>Registrar en forma clara y precisa, todas las operaciones de ingresos y egresos.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s-ES" sz="4400" dirty="0">
                <a:latin typeface="Arial Narrow" panose="020B0606020202030204" pitchFamily="34" charset="0"/>
              </a:rPr>
              <a:t>Proporcionar, en cualquier momento,  una imagen clara  de la situación financiera del  negocio.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s-ES" sz="4400" dirty="0">
                <a:latin typeface="Arial Narrow" panose="020B0606020202030204" pitchFamily="34" charset="0"/>
              </a:rPr>
              <a:t>Prever con anticipación  las  probabilidades futuras del  negocio.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s-ES" sz="4400" dirty="0">
                <a:latin typeface="Arial Narrow" panose="020B0606020202030204" pitchFamily="34" charset="0"/>
              </a:rPr>
              <a:t>Determinar las utilidades o pérdidas  obtenidas al finalizar  el ciclo económico</a:t>
            </a:r>
            <a:endParaRPr lang="es-EC" sz="44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07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3 Rectángulo redondeado"/>
          <p:cNvSpPr>
            <a:spLocks noChangeArrowheads="1"/>
          </p:cNvSpPr>
          <p:nvPr/>
        </p:nvSpPr>
        <p:spPr bwMode="auto">
          <a:xfrm>
            <a:off x="1925638" y="2135188"/>
            <a:ext cx="8278812" cy="111125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8000" tIns="0" rIns="108000" bIns="0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000" b="1" dirty="0" smtClean="0">
                <a:solidFill>
                  <a:schemeClr val="tx1"/>
                </a:solidFill>
              </a:rPr>
              <a:t>Normalización contable: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000" dirty="0" smtClean="0">
                <a:solidFill>
                  <a:schemeClr val="tx1"/>
                </a:solidFill>
              </a:rPr>
              <a:t>Las </a:t>
            </a:r>
            <a:r>
              <a:rPr lang="es-ES" altLang="es-EC" sz="2000" dirty="0">
                <a:solidFill>
                  <a:schemeClr val="tx1"/>
                </a:solidFill>
              </a:rPr>
              <a:t>normas </a:t>
            </a:r>
            <a:r>
              <a:rPr lang="es-ES" altLang="es-EC" sz="2000" dirty="0" smtClean="0">
                <a:solidFill>
                  <a:schemeClr val="tx1"/>
                </a:solidFill>
              </a:rPr>
              <a:t>generales, son </a:t>
            </a:r>
            <a:r>
              <a:rPr lang="es-ES" altLang="es-EC" sz="2000" dirty="0">
                <a:solidFill>
                  <a:schemeClr val="tx1"/>
                </a:solidFill>
              </a:rPr>
              <a:t>comunes a todas las empresas e independientes de su actividad.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524000" y="1319214"/>
            <a:ext cx="89916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es-ES" altLang="es-EC" sz="2000" dirty="0" smtClean="0">
                <a:solidFill>
                  <a:schemeClr val="tx1"/>
                </a:solidFill>
              </a:rPr>
              <a:t>Normalización </a:t>
            </a:r>
            <a:r>
              <a:rPr lang="es-ES" altLang="es-EC" sz="2000" dirty="0">
                <a:solidFill>
                  <a:schemeClr val="tx1"/>
                </a:solidFill>
              </a:rPr>
              <a:t>contable</a:t>
            </a:r>
          </a:p>
        </p:txBody>
      </p:sp>
      <p:sp>
        <p:nvSpPr>
          <p:cNvPr id="9" name="3 Rectángulo redondeado"/>
          <p:cNvSpPr>
            <a:spLocks noChangeArrowheads="1"/>
          </p:cNvSpPr>
          <p:nvPr/>
        </p:nvSpPr>
        <p:spPr bwMode="auto">
          <a:xfrm>
            <a:off x="1925638" y="3711575"/>
            <a:ext cx="8278812" cy="1447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8000" tIns="0" rIns="108000" bIns="0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000" b="1" dirty="0">
                <a:solidFill>
                  <a:schemeClr val="tx1"/>
                </a:solidFill>
              </a:rPr>
              <a:t>I</a:t>
            </a:r>
            <a:r>
              <a:rPr lang="es-ES" altLang="es-EC" sz="2000" b="1" dirty="0" smtClean="0">
                <a:solidFill>
                  <a:schemeClr val="tx1"/>
                </a:solidFill>
              </a:rPr>
              <a:t>magen fiel: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000" dirty="0" smtClean="0">
                <a:solidFill>
                  <a:schemeClr val="tx1"/>
                </a:solidFill>
              </a:rPr>
              <a:t>Las </a:t>
            </a:r>
            <a:r>
              <a:rPr lang="es-ES" altLang="es-EC" sz="2000" dirty="0">
                <a:solidFill>
                  <a:schemeClr val="tx1"/>
                </a:solidFill>
              </a:rPr>
              <a:t>cuentas anuales deben realizarse con claridad y de forma que la información sea comprensible y útil para los </a:t>
            </a:r>
            <a:r>
              <a:rPr lang="es-ES" altLang="es-EC" sz="2000" dirty="0" smtClean="0">
                <a:solidFill>
                  <a:schemeClr val="tx1"/>
                </a:solidFill>
              </a:rPr>
              <a:t>usuarios, que deben </a:t>
            </a:r>
            <a:r>
              <a:rPr lang="es-ES" altLang="es-EC" sz="2000" dirty="0">
                <a:solidFill>
                  <a:schemeClr val="tx1"/>
                </a:solidFill>
              </a:rPr>
              <a:t>ajustarse a la realidad.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440528" y="470200"/>
            <a:ext cx="92490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66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3 Rectángulo redondeado"/>
          <p:cNvSpPr>
            <a:spLocks noChangeArrowheads="1"/>
          </p:cNvSpPr>
          <p:nvPr/>
        </p:nvSpPr>
        <p:spPr bwMode="auto">
          <a:xfrm>
            <a:off x="1936750" y="3616326"/>
            <a:ext cx="2535238" cy="102076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lIns="108000" tIns="0" rIns="108000" bIns="0"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es-ES" altLang="es-EC" sz="2000">
                <a:solidFill>
                  <a:schemeClr val="tx1"/>
                </a:solidFill>
              </a:rPr>
              <a:t>Documentos contables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524000" y="1477963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es-ES" altLang="es-EC" sz="2000" dirty="0" smtClean="0">
                <a:solidFill>
                  <a:schemeClr val="tx1"/>
                </a:solidFill>
              </a:rPr>
              <a:t>Normalización </a:t>
            </a:r>
            <a:r>
              <a:rPr lang="es-ES" altLang="es-EC" sz="2000" dirty="0">
                <a:solidFill>
                  <a:schemeClr val="tx1"/>
                </a:solidFill>
              </a:rPr>
              <a:t>contable</a:t>
            </a:r>
          </a:p>
        </p:txBody>
      </p:sp>
      <p:cxnSp>
        <p:nvCxnSpPr>
          <p:cNvPr id="28" name="27 Conector angular"/>
          <p:cNvCxnSpPr>
            <a:cxnSpLocks noChangeShapeType="1"/>
            <a:stCxn id="5123" idx="3"/>
            <a:endCxn id="17" idx="1"/>
          </p:cNvCxnSpPr>
          <p:nvPr/>
        </p:nvCxnSpPr>
        <p:spPr bwMode="auto">
          <a:xfrm flipV="1">
            <a:off x="4471989" y="2360613"/>
            <a:ext cx="1062037" cy="1765300"/>
          </a:xfrm>
          <a:prstGeom prst="bentConnector3">
            <a:avLst>
              <a:gd name="adj1" fmla="val 50000"/>
            </a:avLst>
          </a:prstGeom>
          <a:noFill/>
          <a:ln w="76200" algn="ctr">
            <a:solidFill>
              <a:schemeClr val="bg2">
                <a:lumMod val="25000"/>
              </a:schemeClr>
            </a:solidFill>
            <a:round/>
            <a:headEnd/>
            <a:tailEnd type="arrow" w="med" len="med"/>
          </a:ln>
        </p:spPr>
      </p:cxnSp>
      <p:sp>
        <p:nvSpPr>
          <p:cNvPr id="17" name="3 Rectángulo redondeado"/>
          <p:cNvSpPr>
            <a:spLocks noChangeArrowheads="1"/>
          </p:cNvSpPr>
          <p:nvPr/>
        </p:nvSpPr>
        <p:spPr bwMode="auto">
          <a:xfrm>
            <a:off x="5534026" y="2020889"/>
            <a:ext cx="4498975" cy="681037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lIns="108000" tIns="0" rIns="108000" bIns="0"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es-ES" altLang="es-EC" sz="2000">
                <a:solidFill>
                  <a:schemeClr val="tx1"/>
                </a:solidFill>
              </a:rPr>
              <a:t>Balance</a:t>
            </a:r>
          </a:p>
        </p:txBody>
      </p:sp>
      <p:sp>
        <p:nvSpPr>
          <p:cNvPr id="46" name="3 Rectángulo redondeado"/>
          <p:cNvSpPr>
            <a:spLocks noChangeArrowheads="1"/>
          </p:cNvSpPr>
          <p:nvPr/>
        </p:nvSpPr>
        <p:spPr bwMode="auto">
          <a:xfrm>
            <a:off x="5483225" y="5561012"/>
            <a:ext cx="4498975" cy="682625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lIns="108000" tIns="0" rIns="108000" bIns="0"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es-ES" altLang="es-EC" sz="2000" dirty="0" smtClean="0">
                <a:solidFill>
                  <a:schemeClr val="tx1"/>
                </a:solidFill>
              </a:rPr>
              <a:t>Memoria </a:t>
            </a:r>
            <a:endParaRPr lang="es-ES" altLang="es-EC" sz="2000" dirty="0">
              <a:solidFill>
                <a:schemeClr val="tx1"/>
              </a:solidFill>
            </a:endParaRPr>
          </a:p>
        </p:txBody>
      </p:sp>
      <p:cxnSp>
        <p:nvCxnSpPr>
          <p:cNvPr id="52" name="51 Conector angular"/>
          <p:cNvCxnSpPr>
            <a:cxnSpLocks noChangeShapeType="1"/>
            <a:stCxn id="5123" idx="3"/>
            <a:endCxn id="46" idx="1"/>
          </p:cNvCxnSpPr>
          <p:nvPr/>
        </p:nvCxnSpPr>
        <p:spPr bwMode="auto">
          <a:xfrm>
            <a:off x="4471988" y="4126708"/>
            <a:ext cx="1011237" cy="1775617"/>
          </a:xfrm>
          <a:prstGeom prst="bentConnector3">
            <a:avLst>
              <a:gd name="adj1" fmla="val 50000"/>
            </a:avLst>
          </a:prstGeom>
          <a:noFill/>
          <a:ln w="76200" algn="ctr">
            <a:solidFill>
              <a:schemeClr val="bg2">
                <a:lumMod val="25000"/>
              </a:schemeClr>
            </a:solidFill>
            <a:round/>
            <a:headEnd/>
            <a:tailEnd type="arrow" w="med" len="med"/>
          </a:ln>
        </p:spPr>
      </p:cxnSp>
      <p:sp>
        <p:nvSpPr>
          <p:cNvPr id="41" name="3 Rectángulo redondeado"/>
          <p:cNvSpPr>
            <a:spLocks noChangeArrowheads="1"/>
          </p:cNvSpPr>
          <p:nvPr/>
        </p:nvSpPr>
        <p:spPr bwMode="auto">
          <a:xfrm>
            <a:off x="5534026" y="2903539"/>
            <a:ext cx="4498975" cy="681037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lIns="108000" tIns="0" rIns="108000" bIns="0"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es-ES" altLang="es-EC" sz="2000" dirty="0" smtClean="0">
                <a:solidFill>
                  <a:schemeClr val="tx1"/>
                </a:solidFill>
              </a:rPr>
              <a:t>Estado de </a:t>
            </a:r>
            <a:r>
              <a:rPr lang="es-ES" altLang="es-EC" sz="2000" dirty="0">
                <a:solidFill>
                  <a:schemeClr val="tx1"/>
                </a:solidFill>
              </a:rPr>
              <a:t>Pérdidas y Ganancias</a:t>
            </a:r>
          </a:p>
        </p:txBody>
      </p:sp>
      <p:sp>
        <p:nvSpPr>
          <p:cNvPr id="42" name="3 Rectángulo redondeado"/>
          <p:cNvSpPr>
            <a:spLocks noChangeArrowheads="1"/>
          </p:cNvSpPr>
          <p:nvPr/>
        </p:nvSpPr>
        <p:spPr bwMode="auto">
          <a:xfrm>
            <a:off x="5534026" y="3784600"/>
            <a:ext cx="4498975" cy="681038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lIns="108000" tIns="0" rIns="108000" bIns="0"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es-ES" altLang="es-EC" sz="2000" dirty="0">
                <a:solidFill>
                  <a:schemeClr val="tx1"/>
                </a:solidFill>
              </a:rPr>
              <a:t>Estado de Cambios en el Patrimonio Neto</a:t>
            </a:r>
          </a:p>
        </p:txBody>
      </p:sp>
      <p:sp>
        <p:nvSpPr>
          <p:cNvPr id="43" name="3 Rectángulo redondeado"/>
          <p:cNvSpPr>
            <a:spLocks noChangeArrowheads="1"/>
          </p:cNvSpPr>
          <p:nvPr/>
        </p:nvSpPr>
        <p:spPr bwMode="auto">
          <a:xfrm>
            <a:off x="5534026" y="4667250"/>
            <a:ext cx="4498975" cy="681038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lIns="108000" tIns="0" rIns="108000" bIns="0"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es-ES" altLang="es-EC" sz="2000">
                <a:solidFill>
                  <a:schemeClr val="tx1"/>
                </a:solidFill>
              </a:rPr>
              <a:t>Estado de Flujos de Efectivo</a:t>
            </a:r>
          </a:p>
        </p:txBody>
      </p:sp>
      <p:cxnSp>
        <p:nvCxnSpPr>
          <p:cNvPr id="45" name="44 Conector angular"/>
          <p:cNvCxnSpPr>
            <a:cxnSpLocks noChangeShapeType="1"/>
            <a:stCxn id="5123" idx="3"/>
            <a:endCxn id="41" idx="1"/>
          </p:cNvCxnSpPr>
          <p:nvPr/>
        </p:nvCxnSpPr>
        <p:spPr bwMode="auto">
          <a:xfrm flipV="1">
            <a:off x="4471989" y="3243263"/>
            <a:ext cx="1062037" cy="882650"/>
          </a:xfrm>
          <a:prstGeom prst="bentConnector3">
            <a:avLst>
              <a:gd name="adj1" fmla="val 50000"/>
            </a:avLst>
          </a:prstGeom>
          <a:noFill/>
          <a:ln w="76200" algn="ctr">
            <a:solidFill>
              <a:schemeClr val="bg2">
                <a:lumMod val="25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53" name="52 Conector angular"/>
          <p:cNvCxnSpPr>
            <a:cxnSpLocks noChangeShapeType="1"/>
            <a:stCxn id="5123" idx="3"/>
            <a:endCxn id="42" idx="1"/>
          </p:cNvCxnSpPr>
          <p:nvPr/>
        </p:nvCxnSpPr>
        <p:spPr bwMode="auto">
          <a:xfrm flipV="1">
            <a:off x="4471989" y="4125913"/>
            <a:ext cx="1062037" cy="0"/>
          </a:xfrm>
          <a:prstGeom prst="bentConnector3">
            <a:avLst>
              <a:gd name="adj1" fmla="val 50000"/>
            </a:avLst>
          </a:prstGeom>
          <a:noFill/>
          <a:ln w="76200" algn="ctr">
            <a:solidFill>
              <a:schemeClr val="bg2">
                <a:lumMod val="25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56" name="55 Conector angular"/>
          <p:cNvCxnSpPr>
            <a:cxnSpLocks noChangeShapeType="1"/>
            <a:stCxn id="5123" idx="3"/>
            <a:endCxn id="43" idx="1"/>
          </p:cNvCxnSpPr>
          <p:nvPr/>
        </p:nvCxnSpPr>
        <p:spPr bwMode="auto">
          <a:xfrm>
            <a:off x="4471989" y="4125913"/>
            <a:ext cx="1062037" cy="882650"/>
          </a:xfrm>
          <a:prstGeom prst="bentConnector3">
            <a:avLst>
              <a:gd name="adj1" fmla="val 50000"/>
            </a:avLst>
          </a:prstGeom>
          <a:noFill/>
          <a:ln w="76200" algn="ctr">
            <a:solidFill>
              <a:schemeClr val="bg2">
                <a:lumMod val="25000"/>
              </a:schemeClr>
            </a:solidFill>
            <a:round/>
            <a:headEnd/>
            <a:tailEnd type="arrow" w="med" len="med"/>
          </a:ln>
        </p:spPr>
      </p:cxnSp>
      <p:sp>
        <p:nvSpPr>
          <p:cNvPr id="7" name="Rectángulo 6"/>
          <p:cNvSpPr/>
          <p:nvPr/>
        </p:nvSpPr>
        <p:spPr>
          <a:xfrm>
            <a:off x="1356360" y="381101"/>
            <a:ext cx="93116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329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17" grpId="0" animBg="1"/>
      <p:bldP spid="46" grpId="0" animBg="1"/>
      <p:bldP spid="41" grpId="0" animBg="1"/>
      <p:bldP spid="42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3 Rectángulo redondeado"/>
          <p:cNvSpPr>
            <a:spLocks noChangeArrowheads="1"/>
          </p:cNvSpPr>
          <p:nvPr/>
        </p:nvSpPr>
        <p:spPr bwMode="auto">
          <a:xfrm>
            <a:off x="2141539" y="3575051"/>
            <a:ext cx="3927475" cy="102076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lIns="108000" tIns="0" rIns="108000" bIns="0"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es-ES" altLang="es-EC" sz="2000">
                <a:solidFill>
                  <a:schemeClr val="tx1"/>
                </a:solidFill>
              </a:rPr>
              <a:t>La información a incluir en las cuentas anuales debe ser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524000" y="1883451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es-ES" altLang="es-EC" sz="2000" dirty="0" smtClean="0">
                <a:solidFill>
                  <a:schemeClr val="tx1"/>
                </a:solidFill>
              </a:rPr>
              <a:t>Normalización contable respecto a la información</a:t>
            </a:r>
            <a:endParaRPr lang="es-ES" altLang="es-EC" sz="2000" dirty="0">
              <a:solidFill>
                <a:schemeClr val="tx1"/>
              </a:solidFill>
            </a:endParaRPr>
          </a:p>
        </p:txBody>
      </p:sp>
      <p:cxnSp>
        <p:nvCxnSpPr>
          <p:cNvPr id="28" name="27 Conector angular"/>
          <p:cNvCxnSpPr>
            <a:cxnSpLocks noChangeShapeType="1"/>
            <a:stCxn id="5123" idx="3"/>
            <a:endCxn id="17" idx="1"/>
          </p:cNvCxnSpPr>
          <p:nvPr/>
        </p:nvCxnSpPr>
        <p:spPr bwMode="auto">
          <a:xfrm flipV="1">
            <a:off x="6069014" y="3384551"/>
            <a:ext cx="1101725" cy="701675"/>
          </a:xfrm>
          <a:prstGeom prst="bentConnector3">
            <a:avLst>
              <a:gd name="adj1" fmla="val 50000"/>
            </a:avLst>
          </a:prstGeom>
          <a:noFill/>
          <a:ln w="76200" algn="ctr">
            <a:solidFill>
              <a:schemeClr val="bg2">
                <a:lumMod val="25000"/>
              </a:schemeClr>
            </a:solidFill>
            <a:round/>
            <a:headEnd/>
            <a:tailEnd type="arrow" w="med" len="med"/>
          </a:ln>
        </p:spPr>
      </p:cxnSp>
      <p:sp>
        <p:nvSpPr>
          <p:cNvPr id="17" name="3 Rectángulo redondeado"/>
          <p:cNvSpPr>
            <a:spLocks noChangeArrowheads="1"/>
          </p:cNvSpPr>
          <p:nvPr/>
        </p:nvSpPr>
        <p:spPr bwMode="auto">
          <a:xfrm>
            <a:off x="7170739" y="3044825"/>
            <a:ext cx="2700337" cy="681038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108000" tIns="0" rIns="108000" bIns="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000">
                <a:solidFill>
                  <a:schemeClr val="tx1"/>
                </a:solidFill>
              </a:rPr>
              <a:t>Relevante</a:t>
            </a:r>
          </a:p>
        </p:txBody>
      </p:sp>
      <p:sp>
        <p:nvSpPr>
          <p:cNvPr id="41" name="3 Rectángulo redondeado"/>
          <p:cNvSpPr>
            <a:spLocks noChangeArrowheads="1"/>
          </p:cNvSpPr>
          <p:nvPr/>
        </p:nvSpPr>
        <p:spPr bwMode="auto">
          <a:xfrm>
            <a:off x="7170739" y="4471989"/>
            <a:ext cx="2700337" cy="681037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108000" tIns="0" rIns="108000" bIns="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000">
                <a:solidFill>
                  <a:schemeClr val="tx1"/>
                </a:solidFill>
              </a:rPr>
              <a:t>Fiable</a:t>
            </a:r>
          </a:p>
        </p:txBody>
      </p:sp>
      <p:cxnSp>
        <p:nvCxnSpPr>
          <p:cNvPr id="45" name="44 Conector angular"/>
          <p:cNvCxnSpPr>
            <a:cxnSpLocks noChangeShapeType="1"/>
            <a:stCxn id="5123" idx="3"/>
            <a:endCxn id="41" idx="1"/>
          </p:cNvCxnSpPr>
          <p:nvPr/>
        </p:nvCxnSpPr>
        <p:spPr bwMode="auto">
          <a:xfrm>
            <a:off x="6069014" y="4086226"/>
            <a:ext cx="1101725" cy="727075"/>
          </a:xfrm>
          <a:prstGeom prst="bentConnector3">
            <a:avLst>
              <a:gd name="adj1" fmla="val 50000"/>
            </a:avLst>
          </a:prstGeom>
          <a:noFill/>
          <a:ln w="76200" algn="ctr">
            <a:solidFill>
              <a:schemeClr val="bg2">
                <a:lumMod val="25000"/>
              </a:schemeClr>
            </a:solidFill>
            <a:round/>
            <a:headEnd/>
            <a:tailEnd type="arrow" w="med" len="med"/>
          </a:ln>
        </p:spPr>
      </p:cxnSp>
      <p:sp>
        <p:nvSpPr>
          <p:cNvPr id="2" name="Rectángulo 1"/>
          <p:cNvSpPr/>
          <p:nvPr/>
        </p:nvSpPr>
        <p:spPr>
          <a:xfrm>
            <a:off x="1524000" y="744896"/>
            <a:ext cx="92887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1656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17" grpId="0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3 Rectángulo redondeado"/>
          <p:cNvSpPr>
            <a:spLocks noChangeArrowheads="1"/>
          </p:cNvSpPr>
          <p:nvPr/>
        </p:nvSpPr>
        <p:spPr bwMode="auto">
          <a:xfrm>
            <a:off x="3719692" y="1951291"/>
            <a:ext cx="4696002" cy="470734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72000" tIns="36000" rIns="72000" bIns="36000" anchor="ctr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>
                <a:solidFill>
                  <a:schemeClr val="tx1"/>
                </a:solidFill>
              </a:rPr>
              <a:t>1. </a:t>
            </a:r>
            <a:r>
              <a:rPr lang="es-ES" altLang="es-EC" sz="2000" dirty="0" smtClean="0">
                <a:solidFill>
                  <a:schemeClr val="tx1"/>
                </a:solidFill>
              </a:rPr>
              <a:t>Sustancia económica</a:t>
            </a:r>
            <a:endParaRPr lang="es-ES" altLang="es-EC" sz="2000" dirty="0">
              <a:solidFill>
                <a:schemeClr val="tx1"/>
              </a:solidFill>
            </a:endParaRPr>
          </a:p>
        </p:txBody>
      </p:sp>
      <p:sp>
        <p:nvSpPr>
          <p:cNvPr id="26" name="3 Rectángulo redondeado"/>
          <p:cNvSpPr>
            <a:spLocks noChangeArrowheads="1"/>
          </p:cNvSpPr>
          <p:nvPr/>
        </p:nvSpPr>
        <p:spPr bwMode="auto">
          <a:xfrm>
            <a:off x="3727296" y="2485961"/>
            <a:ext cx="4714875" cy="541338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72000" tIns="36000" rIns="72000" bIns="36000" anchor="ctr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>
                <a:solidFill>
                  <a:schemeClr val="tx1"/>
                </a:solidFill>
              </a:rPr>
              <a:t>2. </a:t>
            </a:r>
            <a:r>
              <a:rPr lang="es-ES" altLang="es-EC" sz="2000" dirty="0" smtClean="0">
                <a:solidFill>
                  <a:schemeClr val="tx1"/>
                </a:solidFill>
              </a:rPr>
              <a:t>Entidad económica</a:t>
            </a:r>
            <a:endParaRPr lang="es-ES" altLang="es-EC" sz="2000" dirty="0">
              <a:solidFill>
                <a:schemeClr val="tx1"/>
              </a:solidFill>
            </a:endParaRPr>
          </a:p>
        </p:txBody>
      </p:sp>
      <p:sp>
        <p:nvSpPr>
          <p:cNvPr id="27" name="3 Rectángulo redondeado"/>
          <p:cNvSpPr>
            <a:spLocks noChangeArrowheads="1"/>
          </p:cNvSpPr>
          <p:nvPr/>
        </p:nvSpPr>
        <p:spPr bwMode="auto">
          <a:xfrm>
            <a:off x="3719691" y="3101542"/>
            <a:ext cx="4714875" cy="541338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72000" tIns="36000" rIns="72000" bIns="36000" anchor="ctr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>
                <a:solidFill>
                  <a:schemeClr val="tx1"/>
                </a:solidFill>
              </a:rPr>
              <a:t>3. </a:t>
            </a:r>
            <a:r>
              <a:rPr lang="es-ES" altLang="es-EC" sz="2000" dirty="0" smtClean="0">
                <a:solidFill>
                  <a:schemeClr val="tx1"/>
                </a:solidFill>
              </a:rPr>
              <a:t>Negocio en marcha</a:t>
            </a:r>
            <a:endParaRPr lang="es-ES" altLang="es-EC" sz="2000" dirty="0">
              <a:solidFill>
                <a:schemeClr val="tx1"/>
              </a:solidFill>
            </a:endParaRPr>
          </a:p>
        </p:txBody>
      </p:sp>
      <p:cxnSp>
        <p:nvCxnSpPr>
          <p:cNvPr id="33" name="32 Conector angular"/>
          <p:cNvCxnSpPr>
            <a:cxnSpLocks noChangeShapeType="1"/>
          </p:cNvCxnSpPr>
          <p:nvPr/>
        </p:nvCxnSpPr>
        <p:spPr bwMode="auto">
          <a:xfrm rot="16200000" flipH="1">
            <a:off x="2937055" y="1545309"/>
            <a:ext cx="815975" cy="749300"/>
          </a:xfrm>
          <a:prstGeom prst="bentConnector2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35 Conector angular"/>
          <p:cNvCxnSpPr>
            <a:cxnSpLocks noChangeShapeType="1"/>
          </p:cNvCxnSpPr>
          <p:nvPr/>
        </p:nvCxnSpPr>
        <p:spPr bwMode="auto">
          <a:xfrm rot="16200000" flipH="1">
            <a:off x="2898160" y="1997422"/>
            <a:ext cx="893762" cy="749300"/>
          </a:xfrm>
          <a:prstGeom prst="bentConnector2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38 Conector angular"/>
          <p:cNvCxnSpPr>
            <a:cxnSpLocks noChangeShapeType="1"/>
          </p:cNvCxnSpPr>
          <p:nvPr/>
        </p:nvCxnSpPr>
        <p:spPr bwMode="auto">
          <a:xfrm rot="16200000" flipH="1">
            <a:off x="2842930" y="2445096"/>
            <a:ext cx="987425" cy="747713"/>
          </a:xfrm>
          <a:prstGeom prst="bentConnector2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3 Rectángulo redondeado"/>
          <p:cNvSpPr>
            <a:spLocks noChangeArrowheads="1"/>
          </p:cNvSpPr>
          <p:nvPr/>
        </p:nvSpPr>
        <p:spPr bwMode="auto">
          <a:xfrm>
            <a:off x="3738564" y="4927646"/>
            <a:ext cx="4714875" cy="541338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72000" tIns="36000" rIns="72000" bIns="36000" anchor="ctr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>
                <a:solidFill>
                  <a:schemeClr val="tx1"/>
                </a:solidFill>
              </a:rPr>
              <a:t>6. </a:t>
            </a:r>
            <a:r>
              <a:rPr lang="es-ES" altLang="es-EC" sz="2000" dirty="0" smtClean="0">
                <a:solidFill>
                  <a:schemeClr val="tx1"/>
                </a:solidFill>
              </a:rPr>
              <a:t>Valuación</a:t>
            </a:r>
            <a:endParaRPr lang="es-ES" altLang="es-EC" sz="2000" dirty="0">
              <a:solidFill>
                <a:schemeClr val="tx1"/>
              </a:solidFill>
            </a:endParaRPr>
          </a:p>
        </p:txBody>
      </p:sp>
      <p:sp>
        <p:nvSpPr>
          <p:cNvPr id="13" name="3 Rectángulo redondeado"/>
          <p:cNvSpPr>
            <a:spLocks noChangeArrowheads="1"/>
          </p:cNvSpPr>
          <p:nvPr/>
        </p:nvSpPr>
        <p:spPr bwMode="auto">
          <a:xfrm>
            <a:off x="3710255" y="3717148"/>
            <a:ext cx="4714875" cy="541338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72000" tIns="36000" rIns="72000" bIns="36000" anchor="ctr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>
                <a:solidFill>
                  <a:schemeClr val="tx1"/>
                </a:solidFill>
              </a:rPr>
              <a:t>4. </a:t>
            </a:r>
            <a:r>
              <a:rPr lang="es-ES" altLang="es-EC" sz="2000" dirty="0" smtClean="0">
                <a:solidFill>
                  <a:schemeClr val="tx1"/>
                </a:solidFill>
              </a:rPr>
              <a:t>Devengo contable</a:t>
            </a:r>
            <a:endParaRPr lang="es-ES" altLang="es-EC" sz="2000" dirty="0">
              <a:solidFill>
                <a:schemeClr val="tx1"/>
              </a:solidFill>
            </a:endParaRPr>
          </a:p>
        </p:txBody>
      </p:sp>
      <p:sp>
        <p:nvSpPr>
          <p:cNvPr id="14" name="3 Rectángulo redondeado"/>
          <p:cNvSpPr>
            <a:spLocks noChangeArrowheads="1"/>
          </p:cNvSpPr>
          <p:nvPr/>
        </p:nvSpPr>
        <p:spPr bwMode="auto">
          <a:xfrm>
            <a:off x="3759025" y="4322397"/>
            <a:ext cx="4714875" cy="541338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72000" tIns="36000" rIns="72000" bIns="36000" anchor="ctr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>
                <a:solidFill>
                  <a:schemeClr val="tx1"/>
                </a:solidFill>
              </a:rPr>
              <a:t>5. </a:t>
            </a:r>
            <a:r>
              <a:rPr lang="es-ES" altLang="es-EC" sz="2000" dirty="0" smtClean="0">
                <a:solidFill>
                  <a:schemeClr val="tx1"/>
                </a:solidFill>
              </a:rPr>
              <a:t>Asociación de costos y gastos con ingresos</a:t>
            </a:r>
            <a:endParaRPr lang="es-ES" altLang="es-EC" sz="2000" dirty="0">
              <a:solidFill>
                <a:schemeClr val="tx1"/>
              </a:solidFill>
            </a:endParaRPr>
          </a:p>
        </p:txBody>
      </p:sp>
      <p:cxnSp>
        <p:nvCxnSpPr>
          <p:cNvPr id="15" name="14 Conector angular"/>
          <p:cNvCxnSpPr>
            <a:cxnSpLocks noChangeShapeType="1"/>
          </p:cNvCxnSpPr>
          <p:nvPr/>
        </p:nvCxnSpPr>
        <p:spPr bwMode="auto">
          <a:xfrm rot="16200000" flipH="1">
            <a:off x="2956898" y="3170823"/>
            <a:ext cx="774700" cy="747713"/>
          </a:xfrm>
          <a:prstGeom prst="bentConnector2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17 Conector angular"/>
          <p:cNvCxnSpPr>
            <a:cxnSpLocks noChangeShapeType="1"/>
          </p:cNvCxnSpPr>
          <p:nvPr/>
        </p:nvCxnSpPr>
        <p:spPr bwMode="auto">
          <a:xfrm rot="16200000" flipH="1">
            <a:off x="2884668" y="4405143"/>
            <a:ext cx="917575" cy="747713"/>
          </a:xfrm>
          <a:prstGeom prst="bentConnector2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20 Conector angular"/>
          <p:cNvCxnSpPr>
            <a:cxnSpLocks noChangeShapeType="1"/>
          </p:cNvCxnSpPr>
          <p:nvPr/>
        </p:nvCxnSpPr>
        <p:spPr bwMode="auto">
          <a:xfrm rot="16200000" flipH="1">
            <a:off x="2679881" y="3556429"/>
            <a:ext cx="1325562" cy="747713"/>
          </a:xfrm>
          <a:prstGeom prst="bentConnector2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3 Rectángulo redondeado"/>
          <p:cNvSpPr>
            <a:spLocks noChangeArrowheads="1"/>
          </p:cNvSpPr>
          <p:nvPr/>
        </p:nvSpPr>
        <p:spPr bwMode="auto">
          <a:xfrm>
            <a:off x="1550987" y="1390354"/>
            <a:ext cx="8332787" cy="5397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lIns="72000" tIns="36000" rIns="72000" bIns="36000" anchor="ctr"/>
          <a:lstStyle>
            <a:lvl1pPr marL="24161750" indent="-24161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 eaLnBrk="1" hangingPunct="1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defRPr/>
            </a:pPr>
            <a:r>
              <a:rPr lang="es-ES" altLang="es-EC" sz="2000" dirty="0" smtClean="0">
                <a:solidFill>
                  <a:schemeClr val="tx1"/>
                </a:solidFill>
              </a:rPr>
              <a:t>Principios Contables</a:t>
            </a:r>
            <a:endParaRPr lang="es-ES" altLang="es-EC" sz="2000" dirty="0">
              <a:solidFill>
                <a:schemeClr val="tx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419067" y="443211"/>
            <a:ext cx="93459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19" name="3 Rectángulo redondeado"/>
          <p:cNvSpPr>
            <a:spLocks noChangeArrowheads="1"/>
          </p:cNvSpPr>
          <p:nvPr/>
        </p:nvSpPr>
        <p:spPr bwMode="auto">
          <a:xfrm>
            <a:off x="3738564" y="5532895"/>
            <a:ext cx="4714875" cy="541338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72000" tIns="36000" rIns="72000" bIns="36000" anchor="ctr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>
                <a:solidFill>
                  <a:schemeClr val="tx1"/>
                </a:solidFill>
              </a:rPr>
              <a:t>7</a:t>
            </a:r>
            <a:r>
              <a:rPr lang="es-ES" altLang="es-EC" sz="2000" dirty="0" smtClean="0">
                <a:solidFill>
                  <a:schemeClr val="tx1"/>
                </a:solidFill>
              </a:rPr>
              <a:t>. Dualidad Económica</a:t>
            </a:r>
            <a:endParaRPr lang="es-ES" altLang="es-EC" sz="2000" dirty="0">
              <a:solidFill>
                <a:schemeClr val="tx1"/>
              </a:solidFill>
            </a:endParaRPr>
          </a:p>
        </p:txBody>
      </p:sp>
      <p:sp>
        <p:nvSpPr>
          <p:cNvPr id="20" name="3 Rectángulo redondeado"/>
          <p:cNvSpPr>
            <a:spLocks noChangeArrowheads="1"/>
          </p:cNvSpPr>
          <p:nvPr/>
        </p:nvSpPr>
        <p:spPr bwMode="auto">
          <a:xfrm>
            <a:off x="3719690" y="6144135"/>
            <a:ext cx="4714875" cy="541338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72000" tIns="36000" rIns="72000" bIns="36000" anchor="ctr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 smtClean="0">
                <a:solidFill>
                  <a:schemeClr val="tx1"/>
                </a:solidFill>
              </a:rPr>
              <a:t>8. Consistencia</a:t>
            </a:r>
            <a:endParaRPr lang="es-ES" altLang="es-EC" sz="2000" dirty="0">
              <a:solidFill>
                <a:schemeClr val="tx1"/>
              </a:solidFill>
            </a:endParaRPr>
          </a:p>
        </p:txBody>
      </p:sp>
      <p:cxnSp>
        <p:nvCxnSpPr>
          <p:cNvPr id="22" name="17 Conector angular"/>
          <p:cNvCxnSpPr>
            <a:cxnSpLocks noChangeShapeType="1"/>
          </p:cNvCxnSpPr>
          <p:nvPr/>
        </p:nvCxnSpPr>
        <p:spPr bwMode="auto">
          <a:xfrm rot="16200000" flipH="1">
            <a:off x="2884667" y="4915156"/>
            <a:ext cx="917575" cy="747713"/>
          </a:xfrm>
          <a:prstGeom prst="bentConnector2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17 Conector angular"/>
          <p:cNvCxnSpPr>
            <a:cxnSpLocks noChangeShapeType="1"/>
          </p:cNvCxnSpPr>
          <p:nvPr/>
        </p:nvCxnSpPr>
        <p:spPr bwMode="auto">
          <a:xfrm rot="16200000" flipH="1">
            <a:off x="2877854" y="5553915"/>
            <a:ext cx="917575" cy="747713"/>
          </a:xfrm>
          <a:prstGeom prst="bentConnector2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7865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12" grpId="0" animBg="1"/>
      <p:bldP spid="13" grpId="0" animBg="1"/>
      <p:bldP spid="14" grpId="0" animBg="1"/>
      <p:bldP spid="5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520032" y="1366541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Principios contables - Postulados básicos</a:t>
            </a: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419067" y="443211"/>
            <a:ext cx="93459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20" name="Rectángulo 19"/>
          <p:cNvSpPr/>
          <p:nvPr/>
        </p:nvSpPr>
        <p:spPr>
          <a:xfrm>
            <a:off x="1520032" y="1955145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000" b="1" dirty="0" smtClean="0"/>
              <a:t>Sustancia económica.- </a:t>
            </a:r>
            <a:r>
              <a:rPr lang="es-ES" sz="2000" dirty="0" smtClean="0"/>
              <a:t>El registro de las transacciones de una organización debe captar la esencia económica de esta y estar de acuerdo con su realidad económica y no solo con la forma jurídica.</a:t>
            </a:r>
          </a:p>
          <a:p>
            <a:pPr lvl="0" algn="just"/>
            <a:endParaRPr lang="es-ES" sz="2000" dirty="0" smtClean="0"/>
          </a:p>
          <a:p>
            <a:pPr lvl="0" algn="just"/>
            <a:r>
              <a:rPr lang="es-ES" sz="2000" b="1" dirty="0" smtClean="0"/>
              <a:t>Entidad económica.- </a:t>
            </a:r>
            <a:r>
              <a:rPr lang="es-ES" sz="2000" dirty="0" smtClean="0"/>
              <a:t>Establece que las operaciones y la contabilidad de una empresa son independientes a las de sus accionistas, acreedores o deudores, y a las de cualquier otra organización.</a:t>
            </a:r>
          </a:p>
          <a:p>
            <a:pPr lvl="0" algn="just"/>
            <a:endParaRPr lang="es-ES" sz="2000" b="1" dirty="0" smtClean="0"/>
          </a:p>
          <a:p>
            <a:pPr lvl="0" algn="just"/>
            <a:r>
              <a:rPr lang="es-ES" sz="2000" b="1" dirty="0" smtClean="0"/>
              <a:t>Negocio en marcha.- </a:t>
            </a:r>
            <a:r>
              <a:rPr lang="es-ES" sz="2000" dirty="0" smtClean="0"/>
              <a:t>Asume que la permanencia de la organización económica no tendrá limite o fin, con excepción de las entidades en liquidación.</a:t>
            </a:r>
          </a:p>
          <a:p>
            <a:pPr lvl="0" algn="just"/>
            <a:endParaRPr lang="es-ES" sz="2000" b="1" dirty="0" smtClean="0"/>
          </a:p>
          <a:p>
            <a:pPr lvl="0" algn="just"/>
            <a:r>
              <a:rPr lang="es-ES" sz="2000" b="1" dirty="0" smtClean="0"/>
              <a:t>Asociación de costos y gastos con ingresos.- </a:t>
            </a:r>
            <a:r>
              <a:rPr lang="es-ES" sz="2000" dirty="0" smtClean="0"/>
              <a:t>Los costos y gastos de una entidad deben identificarse con los ingreso que generan en el mismo período.</a:t>
            </a:r>
          </a:p>
          <a:p>
            <a:pPr lvl="0" algn="just"/>
            <a:endParaRPr lang="es-ES" sz="2000" dirty="0" smtClean="0"/>
          </a:p>
          <a:p>
            <a:pPr lvl="0" algn="just"/>
            <a:endParaRPr lang="es-ES" sz="2000" dirty="0" smtClean="0"/>
          </a:p>
          <a:p>
            <a:pPr lvl="0" algn="just"/>
            <a:endParaRPr lang="es-ES" sz="2000" dirty="0" smtClean="0"/>
          </a:p>
          <a:p>
            <a:pPr lvl="0" algn="just"/>
            <a:endParaRPr lang="es-ES" sz="20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4210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2395</TotalTime>
  <Words>860</Words>
  <Application>Microsoft Office PowerPoint</Application>
  <PresentationFormat>Panorámica</PresentationFormat>
  <Paragraphs>121</Paragraphs>
  <Slides>11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Times New Roman</vt:lpstr>
      <vt:lpstr>Wingdings</vt:lpstr>
      <vt:lpstr>ヒラギノ角ゴ Pro W3</vt:lpstr>
      <vt:lpstr>Tema de Office</vt:lpstr>
      <vt:lpstr>Contabilidad Para No Contadores</vt:lpstr>
      <vt:lpstr>Contabilidad Para No Contadores</vt:lpstr>
      <vt:lpstr>Contabilidad Para No Contadores</vt:lpstr>
      <vt:lpstr>Contabilidad Para No Contadores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Flores Cruz</dc:creator>
  <cp:lastModifiedBy>JUAN CARLOS FLORES CRUZ</cp:lastModifiedBy>
  <cp:revision>198</cp:revision>
  <dcterms:created xsi:type="dcterms:W3CDTF">2020-02-07T16:41:05Z</dcterms:created>
  <dcterms:modified xsi:type="dcterms:W3CDTF">2020-02-24T11:50:12Z</dcterms:modified>
</cp:coreProperties>
</file>