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1AD34-CE82-442C-87CB-489399972271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05617-3526-498C-B386-5927CA46AB6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MX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c/RERdeT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3ED5E-02A9-4C2A-AEFE-4759B6D16E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512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6358C-CCCF-416D-9A93-EB0236FE981A}" type="slidenum">
              <a:rPr lang="en-US"/>
              <a:pPr/>
              <a:t>1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696200" cy="2057400"/>
          </a:xfrm>
          <a:gradFill rotWithShape="1">
            <a:gsLst>
              <a:gs pos="0">
                <a:schemeClr val="accent1"/>
              </a:gs>
              <a:gs pos="100000">
                <a:srgbClr val="F4DAA6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Liderazgo</a:t>
            </a:r>
            <a:r>
              <a:rPr lang="en-US" sz="4000" dirty="0" smtClean="0"/>
              <a:t> </a:t>
            </a:r>
            <a:r>
              <a:rPr lang="en-US" sz="4000" dirty="0" err="1" smtClean="0"/>
              <a:t>educativo</a:t>
            </a:r>
            <a:r>
              <a:rPr lang="en-US" sz="4000" dirty="0" smtClean="0"/>
              <a:t>: </a:t>
            </a:r>
            <a:r>
              <a:rPr lang="en-US" sz="4000" dirty="0" err="1" smtClean="0"/>
              <a:t>sus</a:t>
            </a:r>
            <a:r>
              <a:rPr lang="en-US" sz="4000" dirty="0" smtClean="0"/>
              <a:t> </a:t>
            </a:r>
            <a:r>
              <a:rPr lang="en-US" sz="4000" dirty="0" err="1" smtClean="0"/>
              <a:t>estilos</a:t>
            </a:r>
            <a:r>
              <a:rPr lang="en-US" sz="4000" dirty="0" smtClean="0"/>
              <a:t> y </a:t>
            </a:r>
            <a:r>
              <a:rPr lang="en-US" sz="4000" dirty="0" err="1" smtClean="0"/>
              <a:t>particularidades</a:t>
            </a:r>
            <a:r>
              <a:rPr lang="en-US" sz="4000" dirty="0" smtClean="0"/>
              <a:t>, claves del </a:t>
            </a:r>
            <a:r>
              <a:rPr lang="en-US" sz="4000" dirty="0" err="1" smtClean="0"/>
              <a:t>éxito</a:t>
            </a:r>
            <a:r>
              <a:rPr lang="en-US" sz="4000" dirty="0" smtClean="0"/>
              <a:t> </a:t>
            </a:r>
            <a:r>
              <a:rPr lang="en-US" sz="4000" dirty="0" err="1" smtClean="0"/>
              <a:t>académico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CONTINUACIÓN</a:t>
            </a:r>
            <a:endParaRPr lang="en-US" sz="4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5562600" cy="1752600"/>
          </a:xfrm>
          <a:gradFill rotWithShape="1">
            <a:gsLst>
              <a:gs pos="0">
                <a:schemeClr val="accent1"/>
              </a:gs>
              <a:gs pos="100000">
                <a:srgbClr val="F4DAA6"/>
              </a:gs>
            </a:gsLst>
            <a:lin ang="189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Universidad de Puerto Rico en Ponce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Academia de Directores 2007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Oficina del Rector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latin typeface="Century Schoolbook" pitchFamily="18" charset="0"/>
              </a:rPr>
              <a:t>Rosario Esther Ríos de Torres, Ph. D.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latin typeface="Century Schoolbook" pitchFamily="18" charset="0"/>
              </a:rPr>
              <a:t>mayo 2007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2969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140DF3-006D-4B40-8E27-14A22D48FE15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01000" cy="9604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Cualidades del líder transformacional: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6781800" cy="4114800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Crea y emplea cultura de participación en un “liderazgo compartido”.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Trabaja en equipo.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Dedica tiempo y recursos para la formación continua.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Cada uno de los miembros de la institución representa a la misma.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6781800" y="5867400"/>
            <a:ext cx="1247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(Álvarez, 2006)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0723" name="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24133-659A-47ED-9D05-F8778EAA922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62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3600" b="1" smtClean="0"/>
              <a:t>Se plantean 4 acuerdos: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sz="half" idx="1"/>
          </p:nvPr>
        </p:nvSpPr>
        <p:spPr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2700000" scaled="1"/>
          </a:gradFill>
        </p:spPr>
        <p:txBody>
          <a:bodyPr/>
          <a:lstStyle/>
          <a:p>
            <a:pPr eaLnBrk="1" hangingPunct="1"/>
            <a:r>
              <a:rPr lang="en-US" sz="2400" b="1" smtClean="0"/>
              <a:t>Sé impecable con tus palabras.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No te tomes nada personalmente.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No hagas suposiciones.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Haz siempre lo máximo que puedas.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5791200" y="3465513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724400" y="1905000"/>
            <a:ext cx="3962400" cy="3810000"/>
            <a:chOff x="2976" y="1200"/>
            <a:chExt cx="2496" cy="2400"/>
          </a:xfrm>
        </p:grpSpPr>
        <p:sp>
          <p:nvSpPr>
            <p:cNvPr id="30732" name="AutoShape 7"/>
            <p:cNvSpPr>
              <a:spLocks/>
            </p:cNvSpPr>
            <p:nvPr/>
          </p:nvSpPr>
          <p:spPr bwMode="auto">
            <a:xfrm>
              <a:off x="2976" y="1200"/>
              <a:ext cx="432" cy="2400"/>
            </a:xfrm>
            <a:prstGeom prst="rightBrace">
              <a:avLst>
                <a:gd name="adj1" fmla="val 4629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733" name="Text Box 9"/>
            <p:cNvSpPr txBox="1">
              <a:spLocks noChangeArrowheads="1"/>
            </p:cNvSpPr>
            <p:nvPr/>
          </p:nvSpPr>
          <p:spPr bwMode="auto">
            <a:xfrm>
              <a:off x="3504" y="2256"/>
              <a:ext cx="196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¡Es una manera de vivir!</a:t>
              </a:r>
            </a:p>
          </p:txBody>
        </p:sp>
      </p:grp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7239000" y="6096000"/>
            <a:ext cx="928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tx2"/>
                </a:solidFill>
              </a:rPr>
              <a:t>Ruiz, 1997</a:t>
            </a:r>
          </a:p>
        </p:txBody>
      </p:sp>
      <p:pic>
        <p:nvPicPr>
          <p:cNvPr id="40973" name="Picture 13" descr="los_cuatro_acuerd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114800"/>
            <a:ext cx="12700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5" descr="59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524000"/>
            <a:ext cx="16986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174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7BD42-0069-4BAF-BEE4-3CACB4503034}" type="slidenum">
              <a:rPr lang="en-US"/>
              <a:pPr/>
              <a:t>12</a:t>
            </a:fld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FE2A7"/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2800" b="1" smtClean="0"/>
              <a:t>El líder transformacional es 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un “guerrero de la luz”.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114800" y="4038600"/>
            <a:ext cx="1123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Coelho, 2003</a:t>
            </a:r>
          </a:p>
        </p:txBody>
      </p:sp>
      <p:pic>
        <p:nvPicPr>
          <p:cNvPr id="43014" name="Picture 6" descr="95049036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905000"/>
            <a:ext cx="2438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50"/>
                            </p:stCondLst>
                            <p:childTnLst>
                              <p:par>
                                <p:cTn id="2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277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244214-0508-4FD5-86E6-58AE21454385}" type="slidenum">
              <a:rPr lang="en-US"/>
              <a:pPr/>
              <a:t>13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E2A7"/>
          </a:solidFill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smtClean="0"/>
              <a:t>El </a:t>
            </a:r>
            <a:r>
              <a:rPr lang="en-US" sz="4000" b="1" i="1" smtClean="0"/>
              <a:t>guerrero de la luz:</a:t>
            </a:r>
            <a:br>
              <a:rPr lang="en-US" sz="4000" b="1" i="1" smtClean="0"/>
            </a:br>
            <a:endParaRPr lang="en-US" sz="4000" b="1" i="1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6400800" cy="4648200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No teme parecer loco.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Nunca olvida la gratitud.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Jamás pone trampas.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Usa estrategias.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La creatividad es clave para su victoria.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Aprovecha toda actividad para aprender y enseñarse a sí mismo.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A veces, lucha con quien ama.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6705600" y="6019800"/>
            <a:ext cx="1447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Coelho, 2003</a:t>
            </a:r>
          </a:p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379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60055B-F435-422E-951F-AFA48BCBCA4F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914400"/>
          </a:xfrm>
          <a:solidFill>
            <a:srgbClr val="FFE2A7"/>
          </a:solidFill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smtClean="0"/>
              <a:t>El </a:t>
            </a:r>
            <a:r>
              <a:rPr lang="en-US" sz="4000" b="1" i="1" smtClean="0"/>
              <a:t>guerrero de la luz:</a:t>
            </a:r>
            <a:br>
              <a:rPr lang="en-US" sz="4000" b="1" i="1" smtClean="0"/>
            </a:br>
            <a:endParaRPr lang="en-US" sz="4000" b="1" i="1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6629400" cy="4525963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189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No repite los mismos errores.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Es perseverante y paciente.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Reconoce que ciertos momentos de la vida se repiten, pero que ya anteriormente los vivió y los sobrepasó.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Siempre hace algo fuera de lo común.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No se deja provocar.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Siempre mantiene “brillo en los ojos”.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7010400" y="5867400"/>
            <a:ext cx="1123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Coelho, 2003</a:t>
            </a:r>
          </a:p>
          <a:p>
            <a:endParaRPr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481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2D014E-0167-4E62-ADD4-240F712BE6D7}" type="slidenum">
              <a:rPr lang="en-US"/>
              <a:pPr/>
              <a:t>15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E2A7"/>
          </a:solidFill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smtClean="0"/>
              <a:t>El </a:t>
            </a:r>
            <a:r>
              <a:rPr lang="en-US" sz="4000" b="1" i="1" smtClean="0"/>
              <a:t>guerrero de la luz:</a:t>
            </a:r>
            <a:r>
              <a:rPr lang="en-US" sz="4000" i="1" smtClean="0"/>
              <a:t/>
            </a:r>
            <a:br>
              <a:rPr lang="en-US" sz="4000" i="1" smtClean="0"/>
            </a:br>
            <a:endParaRPr lang="en-US" sz="4000" i="1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6553200" cy="4525963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Conoce sus cualidades y sus defectos: sus fortalezas y sus debilidades.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Termina lo que empieza.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Trabaja en equipo.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Necesita amor.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Jamás confunde la tensión con el nerviosismo.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Equilibra el rigor con la misericordia.</a:t>
            </a: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6248400" y="5791200"/>
            <a:ext cx="159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Coelho, 2003</a:t>
            </a:r>
          </a:p>
          <a:p>
            <a:endParaRPr lang="en-US" sz="120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460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584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F963E-891C-4B6A-BA05-0A6D2A6DBA80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960438"/>
          </a:xfrm>
          <a:solidFill>
            <a:srgbClr val="FFE2A7"/>
          </a:solidFill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smtClean="0"/>
              <a:t>El </a:t>
            </a:r>
            <a:r>
              <a:rPr lang="en-US" sz="4000" b="1" i="1" smtClean="0"/>
              <a:t>guerrero de la luz:</a:t>
            </a:r>
            <a:br>
              <a:rPr lang="en-US" sz="4000" b="1" i="1" smtClean="0"/>
            </a:br>
            <a:endParaRPr lang="en-US" sz="4000" b="1" i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6019800" cy="4724400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Nunca tiene prisa.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Tiene el corazón limpio de odio.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Intuye.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Es libre; se siente libre.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Presta atención a las pequeñas cosas.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Sabe que todo el mundo tiene miedo a todo el mundo.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Confía; y perdona. 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Se perdona y se disculpa.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7010400" y="6019800"/>
            <a:ext cx="1123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Coelho, 2003</a:t>
            </a:r>
          </a:p>
          <a:p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686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AE98E8-F683-41A3-9197-314ED40A6FB6}" type="slidenum">
              <a:rPr lang="en-US"/>
              <a:pPr/>
              <a:t>17</a:t>
            </a:fld>
            <a:endParaRPr 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18900000" scaled="1"/>
          </a:gradFill>
        </p:spPr>
        <p:txBody>
          <a:bodyPr/>
          <a:lstStyle/>
          <a:p>
            <a:pPr eaLnBrk="1" hangingPunct="1"/>
            <a:r>
              <a:rPr lang="en-US" b="1" smtClean="0"/>
              <a:t>Tradicionalmente, en el plano de las organizaciones y de las instituciones, se obra como si liderar, supervisar, administrar y dirigir fueran acciones similares y sinónimas.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057400" y="4343400"/>
            <a:ext cx="5105400" cy="1371600"/>
            <a:chOff x="1296" y="2736"/>
            <a:chExt cx="3216" cy="864"/>
          </a:xfrm>
        </p:grpSpPr>
        <p:sp>
          <p:nvSpPr>
            <p:cNvPr id="36870" name="Rectangle 4"/>
            <p:cNvSpPr>
              <a:spLocks noChangeArrowheads="1"/>
            </p:cNvSpPr>
            <p:nvPr/>
          </p:nvSpPr>
          <p:spPr bwMode="auto">
            <a:xfrm>
              <a:off x="1296" y="2736"/>
              <a:ext cx="3216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Liderar ≠ Supervisar ≠ Administrar ≠ Dirigir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60" y="3072"/>
              <a:ext cx="2064" cy="192"/>
              <a:chOff x="2160" y="3072"/>
              <a:chExt cx="2064" cy="192"/>
            </a:xfrm>
          </p:grpSpPr>
          <p:sp>
            <p:nvSpPr>
              <p:cNvPr id="36872" name="Line 6"/>
              <p:cNvSpPr>
                <a:spLocks noChangeShapeType="1"/>
              </p:cNvSpPr>
              <p:nvPr/>
            </p:nvSpPr>
            <p:spPr bwMode="auto">
              <a:xfrm>
                <a:off x="2208" y="3072"/>
                <a:ext cx="192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6873" name="Line 7"/>
              <p:cNvSpPr>
                <a:spLocks noChangeShapeType="1"/>
              </p:cNvSpPr>
              <p:nvPr/>
            </p:nvSpPr>
            <p:spPr bwMode="auto">
              <a:xfrm flipV="1">
                <a:off x="2160" y="3072"/>
                <a:ext cx="206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</p:grp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98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789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47AF24-BABA-4CF3-8EE7-A229142052F4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b="1" smtClean="0"/>
              <a:t>Existen 4 tipos de liderazgo: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6324600" cy="4525963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El estilo directivo: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Enfoca la ejecución y el cumplimiento de tareas.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El estilo adiestrador: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Ilustra, enseña.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El estilo de apoyo: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Emplea la motivación y el entusiamo.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El estilo gerencial: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Delega.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5562600" y="5791200"/>
            <a:ext cx="2127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(Hersey y Blanchard, 1998)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5120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891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818E-FF25-4982-A925-BEC3C8336BF5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7391400" cy="5440363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n-US" smtClean="0"/>
              <a:t>Cada persona, en un puesto directivo, puede emplear el estilo que estime adecuado, para las diversas situaciones que así se presenten.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El supervisor, administrador, director,</a:t>
            </a:r>
          </a:p>
          <a:p>
            <a:pPr eaLnBrk="1" hangingPunct="1">
              <a:buFontTx/>
              <a:buNone/>
            </a:pPr>
            <a:r>
              <a:rPr lang="en-US" b="1" smtClean="0"/>
              <a:t>   líder</a:t>
            </a:r>
            <a:r>
              <a:rPr lang="en-US" smtClean="0"/>
              <a:t> sabrá cuándo usar cuál.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14400" y="4495800"/>
            <a:ext cx="7239000" cy="1676400"/>
            <a:chOff x="576" y="2832"/>
            <a:chExt cx="4560" cy="1056"/>
          </a:xfrm>
        </p:grpSpPr>
        <p:sp>
          <p:nvSpPr>
            <p:cNvPr id="38923" name="AutoShape 4"/>
            <p:cNvSpPr>
              <a:spLocks noChangeArrowheads="1"/>
            </p:cNvSpPr>
            <p:nvPr/>
          </p:nvSpPr>
          <p:spPr bwMode="auto">
            <a:xfrm>
              <a:off x="576" y="2832"/>
              <a:ext cx="4560" cy="1056"/>
            </a:xfrm>
            <a:prstGeom prst="leftRightArrow">
              <a:avLst>
                <a:gd name="adj1" fmla="val 50000"/>
                <a:gd name="adj2" fmla="val 8636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MX"/>
            </a:p>
          </p:txBody>
        </p:sp>
        <p:sp>
          <p:nvSpPr>
            <p:cNvPr id="38924" name="Text Box 6"/>
            <p:cNvSpPr txBox="1">
              <a:spLocks noChangeArrowheads="1"/>
            </p:cNvSpPr>
            <p:nvPr/>
          </p:nvSpPr>
          <p:spPr bwMode="auto">
            <a:xfrm>
              <a:off x="1296" y="3216"/>
              <a:ext cx="31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Será cuestión intuitiva y de percepción.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392988" y="1592263"/>
            <a:ext cx="1751012" cy="3055937"/>
            <a:chOff x="4657" y="1003"/>
            <a:chExt cx="1103" cy="1925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4657" y="1003"/>
              <a:ext cx="1103" cy="949"/>
              <a:chOff x="4657" y="1003"/>
              <a:chExt cx="1103" cy="949"/>
            </a:xfrm>
          </p:grpSpPr>
          <p:sp>
            <p:nvSpPr>
              <p:cNvPr id="38921" name="AutoShape 7"/>
              <p:cNvSpPr>
                <a:spLocks noChangeArrowheads="1"/>
              </p:cNvSpPr>
              <p:nvPr/>
            </p:nvSpPr>
            <p:spPr bwMode="auto">
              <a:xfrm rot="6161721">
                <a:off x="4661" y="999"/>
                <a:ext cx="949" cy="958"/>
              </a:xfrm>
              <a:prstGeom prst="wedgeRoundRectCallout">
                <a:avLst>
                  <a:gd name="adj1" fmla="val -66181"/>
                  <a:gd name="adj2" fmla="val 33954"/>
                  <a:gd name="adj3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 algn="ctr"/>
                <a:endParaRPr lang="es-MX"/>
              </a:p>
            </p:txBody>
          </p:sp>
          <p:sp>
            <p:nvSpPr>
              <p:cNvPr id="38922" name="Text Box 8"/>
              <p:cNvSpPr txBox="1">
                <a:spLocks noChangeArrowheads="1"/>
              </p:cNvSpPr>
              <p:nvPr/>
            </p:nvSpPr>
            <p:spPr bwMode="auto">
              <a:xfrm rot="-1415625">
                <a:off x="4800" y="1104"/>
                <a:ext cx="960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“No hay transacción.</a:t>
                </a:r>
              </a:p>
              <a:p>
                <a:r>
                  <a:rPr lang="en-US" sz="1400" b="1"/>
                  <a:t>No hay nada que hablar”.</a:t>
                </a:r>
              </a:p>
            </p:txBody>
          </p:sp>
        </p:grpSp>
        <p:sp>
          <p:nvSpPr>
            <p:cNvPr id="38920" name="Line 10"/>
            <p:cNvSpPr>
              <a:spLocks noChangeShapeType="1"/>
            </p:cNvSpPr>
            <p:nvPr/>
          </p:nvSpPr>
          <p:spPr bwMode="auto">
            <a:xfrm flipV="1">
              <a:off x="4752" y="2064"/>
              <a:ext cx="528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2253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D8428-8291-4588-AF80-35C44B089753}" type="slidenum">
              <a:rPr lang="en-US"/>
              <a:pPr/>
              <a:t>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696200" cy="1219200"/>
          </a:xfrm>
          <a:gradFill rotWithShape="1">
            <a:gsLst>
              <a:gs pos="0">
                <a:srgbClr val="FFE2A7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algn="l" eaLnBrk="1" hangingPunct="1"/>
            <a:r>
              <a:rPr lang="en-US" sz="1800" b="1" smtClean="0"/>
              <a:t>Bernal Agudo (2001) profesor del Departamento de Ciencias de la Educación en la Universidad de Zaragoza, define el liderazgo como un proceso de cuatro pasos que requiere: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6781800" cy="4114800"/>
          </a:xfrm>
          <a:gradFill rotWithShape="1">
            <a:gsLst>
              <a:gs pos="0">
                <a:srgbClr val="FFE2A7"/>
              </a:gs>
              <a:gs pos="100000">
                <a:schemeClr val="accent1"/>
              </a:gs>
            </a:gsLst>
            <a:lin ang="189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1.- Trabajar de forma colaborativa hacia la excelencia para conseguir los objetivos propuestos tanto organizacionales como personales y profesionales. 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2.- Crear un ambiente libre de amenazas para crecer de tal modo que los talentos y las habilidades de cada uno puedan ser aprovechadas al máximo. 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3.- Animar y construir unas relaciones de trabajo que individualmente satisfagan, unifiquen y fortalezcan para la realización de determinados objetivos y metas. Tales relaciones resultan efectivas en la toma de decisiones en grupo.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4.- Optimizar los recursos humanos y materiales.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6232525" y="5976938"/>
            <a:ext cx="1585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(Drake y Roe, 1999)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993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6EBF3F-096E-42AB-AFA6-957C6630246D}" type="slidenum">
              <a:rPr lang="en-US"/>
              <a:pPr/>
              <a:t>20</a:t>
            </a:fld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467600" cy="5059363"/>
          </a:xfrm>
          <a:gradFill rotWithShape="1">
            <a:gsLst>
              <a:gs pos="0">
                <a:srgbClr val="FFE2A7"/>
              </a:gs>
              <a:gs pos="100000">
                <a:schemeClr val="accent1"/>
              </a:gs>
            </a:gsLst>
            <a:lin ang="2700000" scaled="1"/>
          </a:gradFill>
        </p:spPr>
        <p:txBody>
          <a:bodyPr/>
          <a:lstStyle/>
          <a:p>
            <a:pPr eaLnBrk="1" hangingPunct="1"/>
            <a:r>
              <a:rPr lang="en-US" sz="2800" b="1" smtClean="0"/>
              <a:t>Las organizaciones que se enfoquen en el liderazgo lograrán la efectividad, si como organizaciones son emocionalmente inteligentes, sensibles.</a:t>
            </a:r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Se require de algo más que de cociente intelectual.  Se requiere de percepción, asimilación, comprensión, regulación, motivación, entusiasmo, iniciativa, creatividad, y trabajo en equipo.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3733800" y="5715000"/>
            <a:ext cx="464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Gardner, 1983; Salovey y Mayer, 1990; Goleman, 1996 y 2000.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4096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58B7C7-E355-4B56-B752-F5719700132D}" type="slidenum">
              <a:rPr lang="en-US"/>
              <a:pPr/>
              <a:t>21</a:t>
            </a:fld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6781800" cy="3810000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2700000" scaled="1"/>
          </a:gradFill>
        </p:spPr>
        <p:txBody>
          <a:bodyPr/>
          <a:lstStyle/>
          <a:p>
            <a:pPr eaLnBrk="1" hangingPunct="1"/>
            <a:r>
              <a:rPr lang="en-US" b="1" smtClean="0"/>
              <a:t>Ya no importa solamente la sagacidad, la preparación y la experiencia, sino cómo la persona se maneja a sí misma, y cómo son sus relaciones con los demás.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5089525" y="4986338"/>
            <a:ext cx="1724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Goleman, 1996, 2000.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2355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C84FCA-EAB5-4657-80A6-6B27F9FF8B3C}" type="slidenum">
              <a:rPr lang="en-US"/>
              <a:pPr/>
              <a:t>3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1143000"/>
          </a:xfrm>
          <a:gradFill rotWithShape="1">
            <a:gsLst>
              <a:gs pos="0">
                <a:srgbClr val="FFE2A7"/>
              </a:gs>
              <a:gs pos="100000">
                <a:srgbClr val="E1F2F3"/>
              </a:gs>
            </a:gsLst>
            <a:lin ang="5400000" scaled="1"/>
          </a:gradFill>
        </p:spPr>
        <p:txBody>
          <a:bodyPr/>
          <a:lstStyle/>
          <a:p>
            <a:pPr algn="l" eaLnBrk="1" hangingPunct="1"/>
            <a:r>
              <a:rPr lang="en-US" sz="2000" b="1" smtClean="0"/>
              <a:t>Para ejercer un liderazgo transformacional, es necesario reconocer la existencia de los siguientes factores, que obran como variables, y ejercen influencias sobre esta acción: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05000"/>
            <a:ext cx="6096000" cy="4144963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Nueva generación de alumnos: gen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Rediseño de la educación.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Reconocimiento de que el poder está en el dominio y en el acceso a la información.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Empleo de las múltples aplicaciones de las nuevas tecnologías.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2362200" y="381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2355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2286000"/>
            <a:ext cx="381000" cy="3810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2457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68C604-18E9-49C4-89DA-19750E18E367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91400" cy="1295400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5400000" scaled="1"/>
          </a:gradFill>
        </p:spPr>
        <p:txBody>
          <a:bodyPr/>
          <a:lstStyle/>
          <a:p>
            <a:pPr algn="l" eaLnBrk="1" hangingPunct="1"/>
            <a:r>
              <a:rPr lang="en-US" sz="2000" b="1" smtClean="0"/>
              <a:t>Para ejercer un liderazgo transformacional, es necesario reconocer la existencia de los siguientes factores, que obran como variables, y ejercen influencias sobre esta acción: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096000" cy="4221163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Profesores como “conductores y mentores” que ayudan y enseñan contenidos relevantes e interdisciplinarios.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Empleo de diversidad de materiales y de recursos, más allá de un texto (</a:t>
            </a:r>
            <a:r>
              <a:rPr lang="en-US" sz="2000" b="1" i="1" smtClean="0"/>
              <a:t>USB’s, CD-rom’s,</a:t>
            </a:r>
            <a:r>
              <a:rPr lang="en-US" sz="2000" b="1" smtClean="0"/>
              <a:t> plataformas interactivas, programados especializados, entre otros).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Reconocimiento de múltiplicidad de inteligencias, etnias o procedencias, individuos, y edades en un mismo salón de clases, con igualdad de oportunidades </a:t>
            </a:r>
            <a:r>
              <a:rPr lang="en-US" sz="2000" b="1" i="1" smtClean="0"/>
              <a:t>(Ley ADA-51).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2560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D248C4-FF92-439C-8359-7EC2A16293E7}" type="slidenum">
              <a:rPr lang="en-US"/>
              <a:pPr/>
              <a:t>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1447800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5400000" scaled="1"/>
          </a:gradFill>
        </p:spPr>
        <p:txBody>
          <a:bodyPr/>
          <a:lstStyle/>
          <a:p>
            <a:pPr algn="l" eaLnBrk="1" hangingPunct="1"/>
            <a:r>
              <a:rPr lang="en-US" sz="2000" b="1" smtClean="0"/>
              <a:t>Para ejercer un liderazgo transformacional, es necesario reconocer la existencia de los siguientes factores, que obran como variables, y ejercen influencias sobre esta acción: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133600"/>
            <a:ext cx="6172200" cy="4038600"/>
          </a:xfrm>
          <a:gradFill rotWithShape="1">
            <a:gsLst>
              <a:gs pos="0">
                <a:srgbClr val="FFE2A7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Movilidad real y virtual de los estudiantes y de los profesores </a:t>
            </a:r>
            <a:r>
              <a:rPr lang="en-US" sz="2400" b="1" i="1" smtClean="0"/>
              <a:t>(glocalismo).</a:t>
            </a:r>
          </a:p>
          <a:p>
            <a:pPr eaLnBrk="1" hangingPunct="1">
              <a:lnSpc>
                <a:spcPct val="80000"/>
              </a:lnSpc>
            </a:pPr>
            <a:endParaRPr lang="en-US" sz="2400" b="1" i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Cambio de las etapas, las modalidades y las edades del aprendizaje.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Contenidos prácticos e interdisciplinarios (Interrelacionados).</a:t>
            </a:r>
          </a:p>
          <a:p>
            <a:pPr eaLnBrk="1" hangingPunct="1">
              <a:lnSpc>
                <a:spcPct val="80000"/>
              </a:lnSpc>
            </a:pPr>
            <a:endParaRPr lang="en-US" sz="3600" smtClean="0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5791200" y="5867400"/>
            <a:ext cx="1708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(Bernal Agudo, 2001)</a:t>
            </a: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308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D96E6-4C85-4B57-8CE1-4B56DD737997}" type="slidenum">
              <a:rPr lang="en-US"/>
              <a:pPr/>
              <a:t>6</a:t>
            </a:fld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3600" b="1" smtClean="0"/>
              <a:t>Liderazgo transformacional</a:t>
            </a:r>
          </a:p>
        </p:txBody>
      </p:sp>
      <p:graphicFrame>
        <p:nvGraphicFramePr>
          <p:cNvPr id="36869" name="Diagram 5"/>
          <p:cNvGraphicFramePr>
            <a:graphicFrameLocks/>
          </p:cNvGraphicFramePr>
          <p:nvPr>
            <p:ph idx="1"/>
          </p:nvPr>
        </p:nvGraphicFramePr>
        <p:xfrm>
          <a:off x="838200" y="1371600"/>
          <a:ext cx="7467600" cy="480060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3089" name="Text Box 18"/>
          <p:cNvSpPr txBox="1">
            <a:spLocks noChangeArrowheads="1"/>
          </p:cNvSpPr>
          <p:nvPr/>
        </p:nvSpPr>
        <p:spPr bwMode="auto">
          <a:xfrm>
            <a:off x="3810000" y="34290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 Institución</a:t>
            </a:r>
          </a:p>
        </p:txBody>
      </p:sp>
      <p:sp>
        <p:nvSpPr>
          <p:cNvPr id="36883" name="AutoShape 19"/>
          <p:cNvSpPr>
            <a:spLocks noChangeArrowheads="1"/>
          </p:cNvSpPr>
          <p:nvPr/>
        </p:nvSpPr>
        <p:spPr bwMode="auto">
          <a:xfrm rot="-1416218">
            <a:off x="544513" y="1441450"/>
            <a:ext cx="2220912" cy="1176338"/>
          </a:xfrm>
          <a:prstGeom prst="wedgeRectCallout">
            <a:avLst>
              <a:gd name="adj1" fmla="val 66917"/>
              <a:gd name="adj2" fmla="val 145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3091" name="Text Box 20"/>
          <p:cNvSpPr txBox="1">
            <a:spLocks noChangeArrowheads="1"/>
          </p:cNvSpPr>
          <p:nvPr/>
        </p:nvSpPr>
        <p:spPr bwMode="auto">
          <a:xfrm rot="-1517607">
            <a:off x="471488" y="1231900"/>
            <a:ext cx="26162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/>
          </a:p>
          <a:p>
            <a:r>
              <a:rPr lang="en-US" sz="1600" b="1"/>
              <a:t>Claves para resolver problemas </a:t>
            </a:r>
          </a:p>
          <a:p>
            <a:r>
              <a:rPr lang="en-US" sz="1600" b="1"/>
              <a:t>y tomar decisiones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6869">
                                            <p:subSp spid="_x0000_s3076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6869">
                                            <p:subSp spid="_x0000_s3076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6869">
                                            <p:subSp spid="_x0000_s3076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6869">
                                            <p:subSp spid="_x0000_s3076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6869">
                                            <p:subSp spid="_x0000_s3078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6869">
                                            <p:subSp spid="_x0000_s3078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6869">
                                            <p:subSp spid="_x0000_s3078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6869">
                                            <p:subSp spid="_x0000_s3078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36869">
                                            <p:subSp spid="_x0000_s3080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6869">
                                            <p:subSp spid="_x0000_s3080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6869">
                                            <p:subSp spid="_x0000_s3080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6869">
                                            <p:subSp spid="_x0000_s3080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6869">
                                            <p:subSp spid="_x0000_s3082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6869">
                                            <p:subSp spid="_x0000_s3082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6869">
                                            <p:subSp spid="_x0000_s3082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6869">
                                            <p:subSp spid="_x0000_s3082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36869">
                                            <p:subSp spid="_x0000_s3084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6869">
                                            <p:subSp spid="_x0000_s3084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6869">
                                            <p:subSp spid="_x0000_s3084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6869">
                                            <p:subSp spid="_x0000_s3084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 animBg="1"/>
      <p:bldDgm spid="36869" grpId="0" bld="allAtOnce"/>
      <p:bldP spid="368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2662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2E8C47-A911-472B-AECE-42D4C56CC769}" type="slidenum">
              <a:rPr lang="en-US"/>
              <a:pPr/>
              <a:t>7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gradFill rotWithShape="1">
            <a:gsLst>
              <a:gs pos="0">
                <a:schemeClr val="accent1"/>
              </a:gs>
              <a:gs pos="100000">
                <a:srgbClr val="FFC44F"/>
              </a:gs>
            </a:gsLst>
            <a:lin ang="2700000" scaled="1"/>
          </a:gradFill>
        </p:spPr>
        <p:txBody>
          <a:bodyPr/>
          <a:lstStyle/>
          <a:p>
            <a:pPr eaLnBrk="1" hangingPunct="1"/>
            <a:r>
              <a:rPr lang="en-US" sz="2800" b="1" smtClean="0"/>
              <a:t>Existen 5 conductas que evidencian liderazgo: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5334000" cy="4038600"/>
          </a:xfrm>
          <a:gradFill rotWithShape="1">
            <a:gsLst>
              <a:gs pos="0">
                <a:srgbClr val="FFC44F"/>
              </a:gs>
              <a:gs pos="100000">
                <a:schemeClr val="accent1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Desafiar el proceso.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Inspirar la visión compartida.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Capacitar a otros para actuar.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Servir de modelo.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Animar voluntades.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 b="1" smtClean="0"/>
              <a:t>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 b="1" smtClean="0"/>
              <a:t>                                                                                         (Kouzes y Posner, 2002)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24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624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624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2765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2E3B5F-E199-4A5B-B3CB-DC6CA7984CF0}" type="slidenum">
              <a:rPr lang="en-US"/>
              <a:pPr/>
              <a:t>8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543800" cy="1447800"/>
          </a:xfrm>
          <a:gradFill rotWithShape="1">
            <a:gsLst>
              <a:gs pos="0">
                <a:srgbClr val="FFE2A7"/>
              </a:gs>
              <a:gs pos="100000">
                <a:schemeClr val="accent1"/>
              </a:gs>
            </a:gsLst>
            <a:lin ang="18900000" scaled="1"/>
          </a:gradFill>
        </p:spPr>
        <p:txBody>
          <a:bodyPr/>
          <a:lstStyle/>
          <a:p>
            <a:pPr algn="l" eaLnBrk="1" hangingPunct="1"/>
            <a:r>
              <a:rPr lang="en-US" sz="1600" b="1" smtClean="0"/>
              <a:t>Uno de los estudios más recientes sobre la relación existente entre los componentes de la inteligencia emocional y las conductas exhibidas por la persona tenida como líder consideró cómo ven los maestros a los Directores de las Escuelas Elementales Urbanas de Puerto Rico adscritas al Departamento de Educación.</a:t>
            </a:r>
            <a:br>
              <a:rPr lang="en-US" sz="1600" b="1" smtClean="0"/>
            </a:br>
            <a:endParaRPr lang="en-US" sz="1600" b="1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057400"/>
            <a:ext cx="6248400" cy="4191000"/>
          </a:xfrm>
          <a:gradFill rotWithShape="1">
            <a:gsLst>
              <a:gs pos="0">
                <a:schemeClr val="accent1"/>
              </a:gs>
              <a:gs pos="100000">
                <a:srgbClr val="FFC44F"/>
              </a:gs>
            </a:gsLst>
            <a:lin ang="0" scaled="1"/>
          </a:gradFill>
        </p:spPr>
        <p:txBody>
          <a:bodyPr/>
          <a:lstStyle/>
          <a:p>
            <a:pPr eaLnBrk="1" hangingPunct="1"/>
            <a:r>
              <a:rPr lang="en-US" sz="1800" b="1" smtClean="0"/>
              <a:t>Demostró que tanto los directores como los maestros perciben que las conductas que más se exhiben son:</a:t>
            </a:r>
          </a:p>
          <a:p>
            <a:pPr eaLnBrk="1" hangingPunct="1">
              <a:buFontTx/>
              <a:buNone/>
            </a:pPr>
            <a:r>
              <a:rPr lang="en-US" sz="1800" b="1" smtClean="0"/>
              <a:t>		</a:t>
            </a:r>
            <a:r>
              <a:rPr lang="en-US" sz="2000" b="1" smtClean="0"/>
              <a:t>	 * Animar voluntades.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	 * Servir de modelos.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	 * Capacitar al personal.</a:t>
            </a:r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/>
            <a:r>
              <a:rPr lang="en-US" sz="1800" b="1" smtClean="0"/>
              <a:t>Las conductas que menos se perciben como demostradas  son: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                            * Desafiar los procesos.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                            * Inspirar la visión.</a:t>
            </a:r>
          </a:p>
          <a:p>
            <a:pPr eaLnBrk="1" hangingPunct="1">
              <a:buFontTx/>
              <a:buNone/>
            </a:pPr>
            <a:r>
              <a:rPr lang="en-US" sz="1800" b="1" smtClean="0"/>
              <a:t>   </a:t>
            </a:r>
            <a:r>
              <a:rPr lang="en-US" sz="1200" b="1" smtClean="0"/>
              <a:t>	                                                                                        (Vázquez Roche, 2007)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nimBg="1"/>
      <p:bldP spid="634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2867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667DC-B4F7-4B4E-B77C-AC2FEA4D8AF3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Cualidades del líder transformacional: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315200" cy="4495800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Carismático: entusiasta, transmite confianza y respeto.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Considerado: presta atención a cada uno de sus compañeros de trabajo; comunica.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Favorecedor y estimulador de nuevos enfoques para resolver viejos problemas.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Inspirador, con sentido de humor y optimista.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Es visionario, flexible, inclusivo, democrático. 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No es coercitivo.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000" b="1" smtClean="0"/>
              <a:t>    						</a:t>
            </a:r>
            <a:r>
              <a:rPr lang="en-US" sz="1200" b="1" smtClean="0"/>
              <a:t>	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6858000" y="5715000"/>
            <a:ext cx="1158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(Bass, 1994)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1202</Words>
  <Application>Microsoft Office PowerPoint</Application>
  <PresentationFormat>Presentación en pantalla (4:3)</PresentationFormat>
  <Paragraphs>237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Liderazgo educativo: sus estilos y particularidades, claves del éxito académico CONTINUACIÓN</vt:lpstr>
      <vt:lpstr>Bernal Agudo (2001) profesor del Departamento de Ciencias de la Educación en la Universidad de Zaragoza, define el liderazgo como un proceso de cuatro pasos que requiere:</vt:lpstr>
      <vt:lpstr>Para ejercer un liderazgo transformacional, es necesario reconocer la existencia de los siguientes factores, que obran como variables, y ejercen influencias sobre esta acción:</vt:lpstr>
      <vt:lpstr>Para ejercer un liderazgo transformacional, es necesario reconocer la existencia de los siguientes factores, que obran como variables, y ejercen influencias sobre esta acción:</vt:lpstr>
      <vt:lpstr>Para ejercer un liderazgo transformacional, es necesario reconocer la existencia de los siguientes factores, que obran como variables, y ejercen influencias sobre esta acción:</vt:lpstr>
      <vt:lpstr>Liderazgo transformacional</vt:lpstr>
      <vt:lpstr>Existen 5 conductas que evidencian liderazgo:</vt:lpstr>
      <vt:lpstr>Uno de los estudios más recientes sobre la relación existente entre los componentes de la inteligencia emocional y las conductas exhibidas por la persona tenida como líder consideró cómo ven los maestros a los Directores de las Escuelas Elementales Urbanas de Puerto Rico adscritas al Departamento de Educación. </vt:lpstr>
      <vt:lpstr>Cualidades del líder transformacional:</vt:lpstr>
      <vt:lpstr>Cualidades del líder transformacional:</vt:lpstr>
      <vt:lpstr>Se plantean 4 acuerdos:</vt:lpstr>
      <vt:lpstr>Diapositiva 12</vt:lpstr>
      <vt:lpstr> El guerrero de la luz: </vt:lpstr>
      <vt:lpstr> El guerrero de la luz: </vt:lpstr>
      <vt:lpstr> El guerrero de la luz: </vt:lpstr>
      <vt:lpstr> El guerrero de la luz: </vt:lpstr>
      <vt:lpstr>Diapositiva 17</vt:lpstr>
      <vt:lpstr>Existen 4 tipos de liderazgo: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JUDITH</dc:creator>
  <cp:lastModifiedBy>JUDITH</cp:lastModifiedBy>
  <cp:revision>14</cp:revision>
  <dcterms:created xsi:type="dcterms:W3CDTF">2012-03-10T16:44:27Z</dcterms:created>
  <dcterms:modified xsi:type="dcterms:W3CDTF">2012-03-10T18:45:29Z</dcterms:modified>
</cp:coreProperties>
</file>