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3" r:id="rId1"/>
  </p:sldMasterIdLst>
  <p:notesMasterIdLst>
    <p:notesMasterId r:id="rId18"/>
  </p:notesMasterIdLst>
  <p:handoutMasterIdLst>
    <p:handoutMasterId r:id="rId19"/>
  </p:handoutMasterIdLst>
  <p:sldIdLst>
    <p:sldId id="314" r:id="rId2"/>
    <p:sldId id="262" r:id="rId3"/>
    <p:sldId id="264" r:id="rId4"/>
    <p:sldId id="289" r:id="rId5"/>
    <p:sldId id="290" r:id="rId6"/>
    <p:sldId id="291" r:id="rId7"/>
    <p:sldId id="292" r:id="rId8"/>
    <p:sldId id="293" r:id="rId9"/>
    <p:sldId id="294" r:id="rId10"/>
    <p:sldId id="403" r:id="rId11"/>
    <p:sldId id="310" r:id="rId12"/>
    <p:sldId id="296" r:id="rId13"/>
    <p:sldId id="297" r:id="rId14"/>
    <p:sldId id="298" r:id="rId15"/>
    <p:sldId id="405" r:id="rId16"/>
    <p:sldId id="406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86425" autoAdjust="0"/>
  </p:normalViewPr>
  <p:slideViewPr>
    <p:cSldViewPr snapToGrid="0">
      <p:cViewPr varScale="1">
        <p:scale>
          <a:sx n="64" d="100"/>
          <a:sy n="64" d="100"/>
        </p:scale>
        <p:origin x="1080" y="72"/>
      </p:cViewPr>
      <p:guideLst/>
    </p:cSldViewPr>
  </p:slideViewPr>
  <p:outlineViewPr>
    <p:cViewPr>
      <p:scale>
        <a:sx n="33" d="100"/>
        <a:sy n="33" d="100"/>
      </p:scale>
      <p:origin x="0" y="-20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A72E-52C1-43F6-8B9F-DC1EB913B1B5}" type="datetimeFigureOut">
              <a:rPr lang="es-EC" smtClean="0"/>
              <a:t>24/2/2020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8370-44E3-4A2C-BE4D-024D7F0B4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340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F27E-2757-4BD3-A29D-CCCE4A486F47}" type="datetimeFigureOut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 smtClean="0"/>
              <a:t>Consulta: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8BFD-CCEE-4337-AB8A-CDC4086780B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9345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1. http://www.monografías.com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8BFD-CCEE-4337-AB8A-CDC4086780BA}" type="slidenum">
              <a:rPr lang="es-EC" smtClean="0"/>
              <a:t>1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3950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b="1" dirty="0" smtClean="0"/>
              <a:t>Hechos </a:t>
            </a:r>
            <a:r>
              <a:rPr lang="es-EC" b="1" dirty="0" err="1" smtClean="0"/>
              <a:t>permutativos</a:t>
            </a:r>
            <a:r>
              <a:rPr lang="es-EC" dirty="0" smtClean="0"/>
              <a:t> a aquéllos </a:t>
            </a:r>
            <a:r>
              <a:rPr lang="es-EC" b="1" dirty="0" smtClean="0"/>
              <a:t>hechos</a:t>
            </a:r>
            <a:r>
              <a:rPr lang="es-EC" dirty="0" smtClean="0"/>
              <a:t> que suponen un canje de activos y pasivos entre sí, pero sin alterar el valor del patrimonio. </a:t>
            </a:r>
          </a:p>
          <a:p>
            <a:r>
              <a:rPr lang="es-EC" b="1" dirty="0" smtClean="0"/>
              <a:t>Hechos modificativos</a:t>
            </a:r>
            <a:r>
              <a:rPr lang="es-EC" dirty="0" smtClean="0"/>
              <a:t> a aquéllos que provocan una variación en el valor del patrimonio de la empresa.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8BFD-CCEE-4337-AB8A-CDC4086780BA}" type="slidenum">
              <a:rPr lang="es-EC" smtClean="0"/>
              <a:t>3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7880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5D06-3A47-4A70-8DED-C349C28C3BCD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5326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D9B3-2DD2-4BC5-9054-82268AA1A92B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6906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FFE-5E07-4141-B7BD-32B39836ADBA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9759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B00E-2423-4244-B516-9F378C14A3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91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3DBD-9F93-4F47-AA94-D8B6D49E5F08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7220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BFB3-49F0-435E-83DD-7B740F638FE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411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A06-A564-422E-8BDE-FC66D6CE852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72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B44D-15F1-45EA-83BA-18970E721BF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25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1727-4B49-4138-8775-785380A9CF86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465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24E9-71C3-4EAE-847E-7CA3EFAE2F4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240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5373-CF96-48B6-B16F-FF087D288C93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926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D55B-ADC2-4F55-8A38-88A6A857B1A9}" type="datetime1">
              <a:rPr lang="es-EC" smtClean="0"/>
              <a:t>24/2/2020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 smtClean="0"/>
              <a:t>Consultas: jcflorescruz@hotmail.es</a:t>
            </a:r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BB6E-EA9F-4225-9571-FFE7082133D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6917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  <p:sldLayoutId id="2147485075" r:id="rId2"/>
    <p:sldLayoutId id="2147485076" r:id="rId3"/>
    <p:sldLayoutId id="2147485077" r:id="rId4"/>
    <p:sldLayoutId id="2147485078" r:id="rId5"/>
    <p:sldLayoutId id="2147485079" r:id="rId6"/>
    <p:sldLayoutId id="2147485080" r:id="rId7"/>
    <p:sldLayoutId id="2147485081" r:id="rId8"/>
    <p:sldLayoutId id="2147485082" r:id="rId9"/>
    <p:sldLayoutId id="2147485083" r:id="rId10"/>
    <p:sldLayoutId id="21474850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294" y="107730"/>
            <a:ext cx="10509305" cy="785649"/>
          </a:xfrm>
        </p:spPr>
        <p:txBody>
          <a:bodyPr>
            <a:noAutofit/>
          </a:bodyPr>
          <a:lstStyle/>
          <a:p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</a:t>
            </a:r>
            <a:r>
              <a:rPr lang="es-EC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N</a:t>
            </a:r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 Contadores</a:t>
            </a:r>
            <a:endParaRPr lang="es-EC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3890" y="987973"/>
            <a:ext cx="4660570" cy="5318233"/>
          </a:xfrm>
        </p:spPr>
        <p:txBody>
          <a:bodyPr>
            <a:normAutofit fontScale="55000" lnSpcReduction="20000"/>
          </a:bodyPr>
          <a:lstStyle/>
          <a:p>
            <a:pPr algn="ctr"/>
            <a:endParaRPr lang="es-EC" sz="3800" b="1" dirty="0">
              <a:latin typeface="Arial Narrow" panose="020B0606020202030204" pitchFamily="34" charset="0"/>
            </a:endParaRPr>
          </a:p>
          <a:p>
            <a:r>
              <a:rPr lang="es-EC" sz="5100" b="1" dirty="0" smtClean="0">
                <a:latin typeface="Arial Narrow" panose="020B0606020202030204" pitchFamily="34" charset="0"/>
              </a:rPr>
              <a:t>Ciclo económico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C" sz="4600" dirty="0" smtClean="0">
                <a:latin typeface="Arial Narrow" panose="020B0606020202030204" pitchFamily="34" charset="0"/>
              </a:rPr>
              <a:t>1.Disponer de dinero “efectivo” 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C" sz="4600" dirty="0" smtClean="0">
                <a:latin typeface="Arial Narrow" panose="020B0606020202030204" pitchFamily="34" charset="0"/>
              </a:rPr>
              <a:t>2.Con el efectivo se realizan “compras” (servicios, bienes, materia prima)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C" sz="4600" dirty="0" smtClean="0">
                <a:latin typeface="Arial Narrow" panose="020B0606020202030204" pitchFamily="34" charset="0"/>
              </a:rPr>
              <a:t>3.Las compras son conocidas como: “inventarios o mercaderías” 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C" sz="4600" dirty="0" smtClean="0">
                <a:latin typeface="Arial Narrow" panose="020B0606020202030204" pitchFamily="34" charset="0"/>
              </a:rPr>
              <a:t>4. Al vender el inventario o mercadería se convierte en dinero (apareces la utilidad)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C" sz="4600" dirty="0" smtClean="0">
                <a:latin typeface="Arial Narrow" panose="020B0606020202030204" pitchFamily="34" charset="0"/>
              </a:rPr>
              <a:t>5. A cambio de lo que se vende se obtiene el dinero en </a:t>
            </a:r>
            <a:r>
              <a:rPr lang="es-EC" sz="4600" dirty="0">
                <a:latin typeface="Arial Narrow" panose="020B0606020202030204" pitchFamily="34" charset="0"/>
              </a:rPr>
              <a:t>e</a:t>
            </a:r>
            <a:r>
              <a:rPr lang="es-EC" sz="4600" dirty="0" smtClean="0">
                <a:latin typeface="Arial Narrow" panose="020B0606020202030204" pitchFamily="34" charset="0"/>
              </a:rPr>
              <a:t>fectivo.	</a:t>
            </a:r>
            <a:r>
              <a:rPr lang="es-EC" sz="1500" dirty="0" smtClean="0">
                <a:latin typeface="Arial Narrow" panose="020B0606020202030204" pitchFamily="34" charset="0"/>
              </a:rPr>
              <a:t>															</a:t>
            </a:r>
            <a:endParaRPr lang="es-EC" dirty="0">
              <a:latin typeface="Arial Narrow" panose="020B0606020202030204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7471317" y="1958002"/>
            <a:ext cx="1873405" cy="55102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DINERO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9555955" y="2900920"/>
            <a:ext cx="1873405" cy="42374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COMPRAS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5352586" y="2966225"/>
            <a:ext cx="1873405" cy="42374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RECAUDAR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7471317" y="4438506"/>
            <a:ext cx="1873405" cy="4568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VENTAS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9555954" y="3813717"/>
            <a:ext cx="1873405" cy="43361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MERCADERÍAS</a:t>
            </a:r>
            <a:endParaRPr lang="es-EC" b="1" dirty="0">
              <a:solidFill>
                <a:schemeClr val="tx1"/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9344722" y="2225631"/>
            <a:ext cx="1204332" cy="7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0549054" y="2233513"/>
            <a:ext cx="2" cy="6674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0549054" y="3324666"/>
            <a:ext cx="0" cy="4890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10549054" y="4247333"/>
            <a:ext cx="0" cy="334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9344722" y="4582309"/>
            <a:ext cx="12043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6266984" y="4574427"/>
            <a:ext cx="1204332" cy="7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endCxn id="20" idx="2"/>
          </p:cNvCxnSpPr>
          <p:nvPr/>
        </p:nvCxnSpPr>
        <p:spPr>
          <a:xfrm flipV="1">
            <a:off x="6266984" y="3389971"/>
            <a:ext cx="22305" cy="11844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0" idx="0"/>
          </p:cNvCxnSpPr>
          <p:nvPr/>
        </p:nvCxnSpPr>
        <p:spPr>
          <a:xfrm flipH="1" flipV="1">
            <a:off x="6289286" y="2241395"/>
            <a:ext cx="3" cy="7248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endCxn id="18" idx="1"/>
          </p:cNvCxnSpPr>
          <p:nvPr/>
        </p:nvCxnSpPr>
        <p:spPr>
          <a:xfrm>
            <a:off x="6289286" y="2233513"/>
            <a:ext cx="11820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465561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la Partida Doble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45895" y="508894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3523"/>
              </p:ext>
            </p:extLst>
          </p:nvPr>
        </p:nvGraphicFramePr>
        <p:xfrm>
          <a:off x="1602105" y="1990082"/>
          <a:ext cx="91440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1796">
                <a:tc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en la operación Intervienen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dos cuentas de Activo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una de ellas aumenta y otra  disminuye por el mismo valor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74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 en la operación Intervienen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dos cuentas de Pasivo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una de ellas aumenta y otra  disminuye por el mismo valor</a:t>
                      </a:r>
                      <a:endParaRPr lang="es-ES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7438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Arial Narrow" panose="020B0606020202030204" pitchFamily="34" charset="0"/>
                        </a:rPr>
                        <a:t>Si</a:t>
                      </a:r>
                      <a:r>
                        <a:rPr lang="es-MX" sz="1600" baseline="0" dirty="0" smtClean="0">
                          <a:latin typeface="Arial Narrow" panose="020B0606020202030204" pitchFamily="34" charset="0"/>
                        </a:rPr>
                        <a:t> en la operación intervienen </a:t>
                      </a:r>
                      <a:r>
                        <a:rPr lang="es-MX" sz="1600" b="1" baseline="0" dirty="0" smtClean="0">
                          <a:latin typeface="Arial Narrow" panose="020B0606020202030204" pitchFamily="34" charset="0"/>
                        </a:rPr>
                        <a:t>una cuenta de Activo y una de Pasivo </a:t>
                      </a:r>
                      <a:r>
                        <a:rPr lang="es-MX" sz="1600" baseline="0" dirty="0" smtClean="0">
                          <a:latin typeface="Arial Narrow" panose="020B0606020202030204" pitchFamily="34" charset="0"/>
                        </a:rPr>
                        <a:t>las dos aumentan o disminuyen por el mismo valor</a:t>
                      </a:r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7438"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lecha abajo 6"/>
          <p:cNvSpPr/>
          <p:nvPr/>
        </p:nvSpPr>
        <p:spPr>
          <a:xfrm>
            <a:off x="8610600" y="2203553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abajo 18"/>
          <p:cNvSpPr/>
          <p:nvPr/>
        </p:nvSpPr>
        <p:spPr>
          <a:xfrm flipV="1">
            <a:off x="5568846" y="2203553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 flipV="1">
            <a:off x="8610600" y="3496469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 abajo 20"/>
          <p:cNvSpPr/>
          <p:nvPr/>
        </p:nvSpPr>
        <p:spPr>
          <a:xfrm flipV="1">
            <a:off x="5568846" y="4634458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 abajo 22"/>
          <p:cNvSpPr/>
          <p:nvPr/>
        </p:nvSpPr>
        <p:spPr>
          <a:xfrm flipV="1">
            <a:off x="8610600" y="4634458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>
            <a:off x="5568846" y="3336116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 abajo 26"/>
          <p:cNvSpPr/>
          <p:nvPr/>
        </p:nvSpPr>
        <p:spPr>
          <a:xfrm>
            <a:off x="5499516" y="5751416"/>
            <a:ext cx="1192967" cy="739326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 abajo 27"/>
          <p:cNvSpPr/>
          <p:nvPr/>
        </p:nvSpPr>
        <p:spPr>
          <a:xfrm>
            <a:off x="8610600" y="5751416"/>
            <a:ext cx="1192967" cy="739326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0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Obligatoriedad de llevar contabilidad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1421954" y="1971676"/>
            <a:ext cx="9246046" cy="438467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De acuerdo al Código de Comercio, se esta obligado a llevar contabilidad en forma organizada, de acuerdo con el sistemas de partida doble y usando los principio de contabilidad generalmente aceptados.</a:t>
            </a:r>
          </a:p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endParaRPr lang="es-ES" altLang="es-EC" sz="2000" dirty="0">
              <a:solidFill>
                <a:schemeClr val="tx1"/>
              </a:solidFill>
            </a:endParaRPr>
          </a:p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Para tal efecto se deben utilizar los siguientes libros o registros:</a:t>
            </a:r>
          </a:p>
          <a:p>
            <a:pPr marL="461963" lvl="1" indent="-4572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endParaRPr lang="es-ES" altLang="es-EC" sz="2000" dirty="0">
              <a:solidFill>
                <a:schemeClr val="tx1"/>
              </a:solidFill>
            </a:endParaRPr>
          </a:p>
          <a:p>
            <a:pPr marL="461963" lvl="1" indent="-457200" algn="just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s-ES" altLang="es-EC" sz="2000" dirty="0" smtClean="0">
                <a:solidFill>
                  <a:schemeClr val="tx1"/>
                </a:solidFill>
              </a:rPr>
              <a:t>Libro Diario</a:t>
            </a:r>
          </a:p>
          <a:p>
            <a:pPr marL="461963" lvl="1" indent="-457200" algn="just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ES" altLang="es-EC" sz="2000" dirty="0" smtClean="0">
                <a:solidFill>
                  <a:schemeClr val="tx1"/>
                </a:solidFill>
              </a:rPr>
              <a:t>Libro Mayor</a:t>
            </a:r>
          </a:p>
          <a:p>
            <a:pPr marL="461963" lvl="1" indent="-457200" algn="just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s-ES" altLang="es-EC" sz="2000" dirty="0" smtClean="0">
                <a:solidFill>
                  <a:schemeClr val="tx1"/>
                </a:solidFill>
              </a:rPr>
              <a:t>De Inventarios</a:t>
            </a:r>
          </a:p>
          <a:p>
            <a:pPr marL="461963" lvl="1" indent="-457200" algn="just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s-ES" altLang="es-EC" sz="2000" dirty="0" smtClean="0">
                <a:solidFill>
                  <a:schemeClr val="tx1"/>
                </a:solidFill>
              </a:rPr>
              <a:t>De Estados Financieros – Económicos</a:t>
            </a:r>
          </a:p>
          <a:p>
            <a:pPr marL="461963" lvl="1" indent="-457200" algn="just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s-ES" altLang="es-EC" sz="2000" dirty="0" smtClean="0">
                <a:solidFill>
                  <a:schemeClr val="tx1"/>
                </a:solidFill>
              </a:rPr>
              <a:t>Otros, que se estimen necesarios (exigencias propias).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21954" y="436860"/>
            <a:ext cx="9348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117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libro Diario</a:t>
            </a: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1955800" y="1971676"/>
            <a:ext cx="8280400" cy="8540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El </a:t>
            </a:r>
            <a:r>
              <a:rPr lang="es-ES" altLang="es-EC" sz="2000" b="1" dirty="0">
                <a:solidFill>
                  <a:schemeClr val="tx1"/>
                </a:solidFill>
              </a:rPr>
              <a:t>libro Diario </a:t>
            </a:r>
            <a:r>
              <a:rPr lang="es-ES" altLang="es-EC" sz="2000" dirty="0">
                <a:solidFill>
                  <a:schemeClr val="tx1"/>
                </a:solidFill>
              </a:rPr>
              <a:t>es el registro donde se anotan todos los movimientos contables ordenados por la fecha de realización.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75168"/>
              </p:ext>
            </p:extLst>
          </p:nvPr>
        </p:nvGraphicFramePr>
        <p:xfrm>
          <a:off x="1755775" y="3294064"/>
          <a:ext cx="8496300" cy="2339975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xmlns="" val="3685804027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xmlns="" val="3125745764"/>
                    </a:ext>
                  </a:extLst>
                </a:gridCol>
                <a:gridCol w="4679950">
                  <a:extLst>
                    <a:ext uri="{9D8B030D-6E8A-4147-A177-3AD203B41FA5}">
                      <a16:colId xmlns:a16="http://schemas.microsoft.com/office/drawing/2014/main" xmlns="" val="2144047259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xmlns="" val="3755537649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4096413744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Debe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Haber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3869776"/>
                  </a:ext>
                </a:extLst>
              </a:tr>
              <a:tr h="1800225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------------Fecha de la operación------------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221064"/>
                  </a:ext>
                </a:extLst>
              </a:tr>
            </a:tbl>
          </a:graphicData>
        </a:graphic>
      </p:graphicFrame>
      <p:sp>
        <p:nvSpPr>
          <p:cNvPr id="13" name="12 Rectángulo redondeado"/>
          <p:cNvSpPr>
            <a:spLocks noChangeArrowheads="1"/>
          </p:cNvSpPr>
          <p:nvPr/>
        </p:nvSpPr>
        <p:spPr bwMode="auto">
          <a:xfrm>
            <a:off x="1865313" y="5472114"/>
            <a:ext cx="3206750" cy="7381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Número de operación</a:t>
            </a:r>
          </a:p>
        </p:txBody>
      </p:sp>
      <p:cxnSp>
        <p:nvCxnSpPr>
          <p:cNvPr id="16" name="15 Conector recto de flecha"/>
          <p:cNvCxnSpPr>
            <a:cxnSpLocks noChangeShapeType="1"/>
          </p:cNvCxnSpPr>
          <p:nvPr/>
        </p:nvCxnSpPr>
        <p:spPr bwMode="auto">
          <a:xfrm rot="5400000" flipH="1" flipV="1">
            <a:off x="2752725" y="4899025"/>
            <a:ext cx="136525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 redondeado"/>
          <p:cNvSpPr>
            <a:spLocks noChangeArrowheads="1"/>
          </p:cNvSpPr>
          <p:nvPr/>
        </p:nvSpPr>
        <p:spPr bwMode="auto">
          <a:xfrm>
            <a:off x="4256088" y="4314825"/>
            <a:ext cx="3206750" cy="7366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2000">
                <a:solidFill>
                  <a:schemeClr val="tx1"/>
                </a:solidFill>
              </a:rPr>
              <a:t>Contenido de las operaciones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21954" y="436860"/>
            <a:ext cx="9348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2910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Libro Mayor “T”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1955800" y="1876425"/>
            <a:ext cx="8280400" cy="8524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El </a:t>
            </a:r>
            <a:r>
              <a:rPr lang="es-ES" altLang="es-EC" sz="2000" b="1" dirty="0">
                <a:solidFill>
                  <a:schemeClr val="tx1"/>
                </a:solidFill>
              </a:rPr>
              <a:t>libro Mayor </a:t>
            </a:r>
            <a:r>
              <a:rPr lang="es-ES" altLang="es-EC" sz="2000" dirty="0">
                <a:solidFill>
                  <a:schemeClr val="tx1"/>
                </a:solidFill>
              </a:rPr>
              <a:t>está ligado al libro Diario, ya que es una transcripción de toda la información que se registra en él.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83893"/>
              </p:ext>
            </p:extLst>
          </p:nvPr>
        </p:nvGraphicFramePr>
        <p:xfrm>
          <a:off x="1755775" y="2898775"/>
          <a:ext cx="8496300" cy="140335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xmlns="" val="584008593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xmlns="" val="1081552703"/>
                    </a:ext>
                  </a:extLst>
                </a:gridCol>
                <a:gridCol w="4679950">
                  <a:extLst>
                    <a:ext uri="{9D8B030D-6E8A-4147-A177-3AD203B41FA5}">
                      <a16:colId xmlns:a16="http://schemas.microsoft.com/office/drawing/2014/main" xmlns="" val="2442406569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xmlns="" val="252010132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545869185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Debe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Haber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4731743"/>
                  </a:ext>
                </a:extLst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--------- 1 de febrero de 201_ 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Maquinaria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	a Bancos c/c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994241"/>
                  </a:ext>
                </a:extLst>
              </a:tr>
            </a:tbl>
          </a:graphicData>
        </a:graphic>
      </p:graphicFrame>
      <p:grpSp>
        <p:nvGrpSpPr>
          <p:cNvPr id="2" name="32 Grupo"/>
          <p:cNvGrpSpPr>
            <a:grpSpLocks/>
          </p:cNvGrpSpPr>
          <p:nvPr/>
        </p:nvGrpSpPr>
        <p:grpSpPr bwMode="auto">
          <a:xfrm>
            <a:off x="1885950" y="4594225"/>
            <a:ext cx="3905250" cy="1735138"/>
            <a:chOff x="362514" y="4594306"/>
            <a:chExt cx="3904762" cy="1734620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362514" y="4973606"/>
              <a:ext cx="3903175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rot="5400000">
              <a:off x="1638028" y="5652059"/>
              <a:ext cx="13537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Rectángulo"/>
            <p:cNvSpPr/>
            <p:nvPr/>
          </p:nvSpPr>
          <p:spPr>
            <a:xfrm>
              <a:off x="1446642" y="4594306"/>
              <a:ext cx="1680952" cy="3253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200" dirty="0" smtClean="0">
                  <a:solidFill>
                    <a:schemeClr val="tx1"/>
                  </a:solidFill>
                </a:rPr>
                <a:t>Maquinaria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506959" y="4594306"/>
              <a:ext cx="758730" cy="3253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Haber</a:t>
              </a: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362514" y="4594306"/>
              <a:ext cx="758730" cy="3253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Debe</a:t>
              </a: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2424419" y="5191028"/>
              <a:ext cx="1842857" cy="812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7800">
                <a:defRPr/>
              </a:pPr>
              <a:endParaRPr lang="es-E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20 Rectángulo"/>
          <p:cNvSpPr/>
          <p:nvPr/>
        </p:nvSpPr>
        <p:spPr>
          <a:xfrm>
            <a:off x="1887539" y="5191125"/>
            <a:ext cx="1843087" cy="81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eaLnBrk="1" hangingPunct="1">
              <a:defRPr/>
            </a:pPr>
            <a:r>
              <a:rPr lang="es-ES" sz="1600" dirty="0">
                <a:solidFill>
                  <a:schemeClr val="tx1"/>
                </a:solidFill>
              </a:rPr>
              <a:t>1 </a:t>
            </a:r>
            <a:r>
              <a:rPr lang="es-ES" sz="1600" dirty="0" smtClean="0">
                <a:solidFill>
                  <a:schemeClr val="tx1"/>
                </a:solidFill>
              </a:rPr>
              <a:t>feb     </a:t>
            </a:r>
            <a:r>
              <a:rPr lang="es-ES" sz="1600" dirty="0">
                <a:solidFill>
                  <a:schemeClr val="tx1"/>
                </a:solidFill>
              </a:rPr>
              <a:t>5.000,00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8304214" y="5191125"/>
            <a:ext cx="1843087" cy="81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marL="177800">
              <a:defRPr/>
            </a:pPr>
            <a:r>
              <a:rPr lang="es-ES" sz="1600" dirty="0">
                <a:solidFill>
                  <a:schemeClr val="tx1"/>
                </a:solidFill>
              </a:rPr>
              <a:t>5.000,00     1 </a:t>
            </a:r>
            <a:r>
              <a:rPr lang="es-ES" sz="1600" dirty="0" smtClean="0">
                <a:solidFill>
                  <a:schemeClr val="tx1"/>
                </a:solidFill>
              </a:rPr>
              <a:t>feb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3" name="33 Grupo"/>
          <p:cNvGrpSpPr>
            <a:grpSpLocks/>
          </p:cNvGrpSpPr>
          <p:nvPr/>
        </p:nvGrpSpPr>
        <p:grpSpPr bwMode="auto">
          <a:xfrm>
            <a:off x="6242051" y="4594225"/>
            <a:ext cx="3903663" cy="1735138"/>
            <a:chOff x="4718426" y="4594303"/>
            <a:chExt cx="3903916" cy="1734620"/>
          </a:xfrm>
        </p:grpSpPr>
        <p:cxnSp>
          <p:nvCxnSpPr>
            <p:cNvPr id="23" name="22 Conector recto"/>
            <p:cNvCxnSpPr/>
            <p:nvPr/>
          </p:nvCxnSpPr>
          <p:spPr>
            <a:xfrm>
              <a:off x="4718426" y="4973603"/>
              <a:ext cx="3903916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rot="5400000">
              <a:off x="5992724" y="5652056"/>
              <a:ext cx="135373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Rectángulo"/>
            <p:cNvSpPr/>
            <p:nvPr/>
          </p:nvSpPr>
          <p:spPr>
            <a:xfrm>
              <a:off x="5802759" y="4594303"/>
              <a:ext cx="1681271" cy="3253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200" dirty="0" smtClean="0">
                  <a:solidFill>
                    <a:schemeClr val="tx1"/>
                  </a:solidFill>
                </a:rPr>
                <a:t>Bancos </a:t>
              </a:r>
              <a:r>
                <a:rPr lang="es-ES" sz="1200" dirty="0">
                  <a:solidFill>
                    <a:schemeClr val="tx1"/>
                  </a:solidFill>
                </a:rPr>
                <a:t>c/c</a:t>
              </a: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7863468" y="4594303"/>
              <a:ext cx="758874" cy="3253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Haber</a:t>
              </a: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4718426" y="4594303"/>
              <a:ext cx="758874" cy="3253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1200" dirty="0">
                  <a:solidFill>
                    <a:schemeClr val="tx1"/>
                  </a:solidFill>
                </a:rPr>
                <a:t>Debe</a:t>
              </a: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4720014" y="5191025"/>
              <a:ext cx="1843206" cy="812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s-E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35 Conector recto de flecha"/>
          <p:cNvCxnSpPr>
            <a:cxnSpLocks noChangeShapeType="1"/>
          </p:cNvCxnSpPr>
          <p:nvPr/>
        </p:nvCxnSpPr>
        <p:spPr bwMode="auto">
          <a:xfrm rot="10800000" flipV="1">
            <a:off x="3816350" y="3984626"/>
            <a:ext cx="628650" cy="5048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40 Conector recto de flecha"/>
          <p:cNvCxnSpPr>
            <a:cxnSpLocks noChangeShapeType="1"/>
          </p:cNvCxnSpPr>
          <p:nvPr/>
        </p:nvCxnSpPr>
        <p:spPr bwMode="auto">
          <a:xfrm rot="16200000" flipH="1">
            <a:off x="2181226" y="4410076"/>
            <a:ext cx="1266825" cy="339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42 Conector recto de flecha"/>
          <p:cNvCxnSpPr>
            <a:cxnSpLocks noChangeShapeType="1"/>
          </p:cNvCxnSpPr>
          <p:nvPr/>
        </p:nvCxnSpPr>
        <p:spPr bwMode="auto">
          <a:xfrm>
            <a:off x="7434264" y="4189413"/>
            <a:ext cx="339725" cy="328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44 Conector recto de flecha"/>
          <p:cNvCxnSpPr>
            <a:cxnSpLocks noChangeShapeType="1"/>
            <a:endCxn id="28" idx="0"/>
          </p:cNvCxnSpPr>
          <p:nvPr/>
        </p:nvCxnSpPr>
        <p:spPr bwMode="auto">
          <a:xfrm rot="5400000">
            <a:off x="8806658" y="4623595"/>
            <a:ext cx="985837" cy="149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ángulo 3"/>
          <p:cNvSpPr/>
          <p:nvPr/>
        </p:nvSpPr>
        <p:spPr>
          <a:xfrm>
            <a:off x="1360170" y="505124"/>
            <a:ext cx="9471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335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de Sumas y Saldos</a:t>
            </a:r>
          </a:p>
        </p:txBody>
      </p:sp>
      <p:sp>
        <p:nvSpPr>
          <p:cNvPr id="14" name="3 Rectángulo redondeado"/>
          <p:cNvSpPr>
            <a:spLocks noChangeArrowheads="1"/>
          </p:cNvSpPr>
          <p:nvPr/>
        </p:nvSpPr>
        <p:spPr bwMode="auto">
          <a:xfrm>
            <a:off x="1955800" y="1876425"/>
            <a:ext cx="8280400" cy="149383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También llamado </a:t>
            </a:r>
            <a:r>
              <a:rPr lang="es-ES" altLang="es-EC" sz="2000" b="1" dirty="0">
                <a:solidFill>
                  <a:schemeClr val="tx1"/>
                </a:solidFill>
              </a:rPr>
              <a:t>Balance de Comprobación</a:t>
            </a:r>
            <a:r>
              <a:rPr lang="es-ES" altLang="es-EC" sz="2000" dirty="0">
                <a:solidFill>
                  <a:schemeClr val="tx1"/>
                </a:solidFill>
              </a:rPr>
              <a:t>, es un documento contable que </a:t>
            </a:r>
            <a:r>
              <a:rPr lang="es-ES" altLang="es-EC" sz="2000" dirty="0" smtClean="0">
                <a:solidFill>
                  <a:schemeClr val="tx1"/>
                </a:solidFill>
              </a:rPr>
              <a:t>recoge y totaliza valores de </a:t>
            </a:r>
            <a:r>
              <a:rPr lang="es-ES" altLang="es-EC" sz="2000" dirty="0">
                <a:solidFill>
                  <a:schemeClr val="tx1"/>
                </a:solidFill>
              </a:rPr>
              <a:t>las operaciones realizadas durante el </a:t>
            </a:r>
            <a:r>
              <a:rPr lang="es-ES" altLang="es-EC" sz="2000" dirty="0" smtClean="0">
                <a:solidFill>
                  <a:schemeClr val="tx1"/>
                </a:solidFill>
              </a:rPr>
              <a:t>período </a:t>
            </a:r>
            <a:r>
              <a:rPr lang="es-ES" altLang="es-EC" sz="2000" dirty="0">
                <a:solidFill>
                  <a:schemeClr val="tx1"/>
                </a:solidFill>
              </a:rPr>
              <a:t>analizado. Su finalidad es comprobar que todos los asientos anotados en el libro diario están cuadrados.</a:t>
            </a:r>
          </a:p>
        </p:txBody>
      </p:sp>
      <p:graphicFrame>
        <p:nvGraphicFramePr>
          <p:cNvPr id="30" name="29 Tabla"/>
          <p:cNvGraphicFramePr>
            <a:graphicFrameLocks noGrp="1"/>
          </p:cNvGraphicFramePr>
          <p:nvPr/>
        </p:nvGraphicFramePr>
        <p:xfrm>
          <a:off x="1846264" y="3689351"/>
          <a:ext cx="8353425" cy="2212975"/>
        </p:xfrm>
        <a:graphic>
          <a:graphicData uri="http://schemas.openxmlformats.org/drawingml/2006/table">
            <a:tbl>
              <a:tblPr/>
              <a:tblGrid>
                <a:gridCol w="3024187">
                  <a:extLst>
                    <a:ext uri="{9D8B030D-6E8A-4147-A177-3AD203B41FA5}">
                      <a16:colId xmlns:a16="http://schemas.microsoft.com/office/drawing/2014/main" xmlns="" val="1351395420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xmlns="" val="2917571455"/>
                    </a:ext>
                  </a:extLst>
                </a:gridCol>
                <a:gridCol w="1331912">
                  <a:extLst>
                    <a:ext uri="{9D8B030D-6E8A-4147-A177-3AD203B41FA5}">
                      <a16:colId xmlns:a16="http://schemas.microsoft.com/office/drawing/2014/main" xmlns="" val="245231254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562454921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xmlns="" val="796457610"/>
                    </a:ext>
                  </a:extLst>
                </a:gridCol>
              </a:tblGrid>
              <a:tr h="701241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Cuenta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Sumas Debe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Sumas Haber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Saldo Debe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Saldo Haber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566039"/>
                  </a:ext>
                </a:extLst>
              </a:tr>
              <a:tr h="1079810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4751150"/>
                  </a:ext>
                </a:extLst>
              </a:tr>
              <a:tr h="431924"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C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ヒラギノ角ゴ Pro W3" charset="-128"/>
                        </a:rPr>
                        <a:t>TOTALES</a:t>
                      </a:r>
                      <a:endParaRPr kumimoji="0" lang="es-ES" altLang="es-EC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100000"/>
                        </a:spcBef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C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charset="-128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508917"/>
                  </a:ext>
                </a:extLst>
              </a:tr>
            </a:tbl>
          </a:graphicData>
        </a:graphic>
      </p:graphicFrame>
      <p:sp>
        <p:nvSpPr>
          <p:cNvPr id="32" name="31 Igual que"/>
          <p:cNvSpPr/>
          <p:nvPr/>
        </p:nvSpPr>
        <p:spPr bwMode="auto">
          <a:xfrm>
            <a:off x="5815014" y="5434013"/>
            <a:ext cx="790575" cy="531812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34" name="33 Igual que"/>
          <p:cNvSpPr/>
          <p:nvPr/>
        </p:nvSpPr>
        <p:spPr bwMode="auto">
          <a:xfrm>
            <a:off x="8477251" y="5434013"/>
            <a:ext cx="792163" cy="531812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r" eaLnBrk="1" hangingPunct="1">
              <a:defRPr/>
            </a:pPr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1376234" y="331591"/>
            <a:ext cx="9439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9059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001892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DEL CARGO (DEBE) Y ABONO (HABER)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67790" y="213848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37533"/>
              </p:ext>
            </p:extLst>
          </p:nvPr>
        </p:nvGraphicFramePr>
        <p:xfrm>
          <a:off x="1214203" y="1454035"/>
          <a:ext cx="953190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339"/>
                <a:gridCol w="3223282"/>
                <a:gridCol w="3223282"/>
              </a:tblGrid>
              <a:tr h="1802429">
                <a:tc>
                  <a:txBody>
                    <a:bodyPr/>
                    <a:lstStyle/>
                    <a:p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ACTIVO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DEUDOR</a:t>
                      </a:r>
                      <a:endParaRPr lang="es-MX" sz="16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s-ES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(DEBE)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 +</a:t>
                      </a: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-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PASIVO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y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CAPITAL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ACREEDOR</a:t>
                      </a:r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 (DEBE)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-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+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lecha abajo 6"/>
          <p:cNvSpPr/>
          <p:nvPr/>
        </p:nvSpPr>
        <p:spPr>
          <a:xfrm>
            <a:off x="8510630" y="2732447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abajo 18"/>
          <p:cNvSpPr/>
          <p:nvPr/>
        </p:nvSpPr>
        <p:spPr>
          <a:xfrm flipV="1">
            <a:off x="5489192" y="2732447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 flipV="1">
            <a:off x="8649289" y="5214010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>
            <a:off x="5419862" y="5279524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3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001892"/>
            <a:ext cx="9144000" cy="428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REGLAS DEL CARGO (DEBE) Y ABONO (HABER)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67790" y="213848"/>
            <a:ext cx="9300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890589"/>
              </p:ext>
            </p:extLst>
          </p:nvPr>
        </p:nvGraphicFramePr>
        <p:xfrm>
          <a:off x="1524000" y="1454035"/>
          <a:ext cx="922210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062"/>
                <a:gridCol w="3118522"/>
                <a:gridCol w="3118522"/>
              </a:tblGrid>
              <a:tr h="1802429">
                <a:tc>
                  <a:txBody>
                    <a:bodyPr/>
                    <a:lstStyle/>
                    <a:p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COSTOS Y GASTOS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DEUDOR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(DEBE)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 </a:t>
                      </a:r>
                      <a:r>
                        <a:rPr lang="es-MX" sz="2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+</a:t>
                      </a: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</a:t>
                      </a:r>
                      <a:r>
                        <a:rPr lang="es-MX" sz="2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Las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cuentas de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INGRESO 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aumentan cuando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HABER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es decir con un cargo, pero disminuyen si se registra en el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DEBE</a:t>
                      </a: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 se hace un abono.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Saldo </a:t>
                      </a:r>
                      <a:r>
                        <a:rPr lang="es-MX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ACREEDOR</a:t>
                      </a:r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CARGO (DEBE)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DISMINUYE </a:t>
                      </a:r>
                      <a:r>
                        <a:rPr lang="es-MX" sz="2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s-MX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ABONO (HABER)</a:t>
                      </a:r>
                    </a:p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AUMENTA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2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+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Flecha abajo 6"/>
          <p:cNvSpPr/>
          <p:nvPr/>
        </p:nvSpPr>
        <p:spPr>
          <a:xfrm>
            <a:off x="8510630" y="2732447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abajo 18"/>
          <p:cNvSpPr/>
          <p:nvPr/>
        </p:nvSpPr>
        <p:spPr>
          <a:xfrm flipV="1">
            <a:off x="5489192" y="2732447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 flipV="1">
            <a:off x="8603693" y="5572863"/>
            <a:ext cx="1054308" cy="783484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abajo 23"/>
          <p:cNvSpPr/>
          <p:nvPr/>
        </p:nvSpPr>
        <p:spPr>
          <a:xfrm>
            <a:off x="5419862" y="5572863"/>
            <a:ext cx="1192967" cy="783487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0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294" y="107730"/>
            <a:ext cx="10509305" cy="785649"/>
          </a:xfrm>
        </p:spPr>
        <p:txBody>
          <a:bodyPr>
            <a:noAutofit/>
          </a:bodyPr>
          <a:lstStyle/>
          <a:p>
            <a:r>
              <a:rPr lang="es-EC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3890" y="987973"/>
            <a:ext cx="4760930" cy="5318233"/>
          </a:xfrm>
        </p:spPr>
        <p:txBody>
          <a:bodyPr>
            <a:normAutofit/>
          </a:bodyPr>
          <a:lstStyle/>
          <a:p>
            <a:r>
              <a:rPr lang="es-EC" sz="1600" b="1" dirty="0" smtClean="0">
                <a:latin typeface="Arial Narrow" panose="020B0606020202030204" pitchFamily="34" charset="0"/>
              </a:rPr>
              <a:t>BIENES Y DERECHOS:</a:t>
            </a:r>
          </a:p>
          <a:p>
            <a:r>
              <a:rPr lang="es-EC" sz="1600" dirty="0" smtClean="0">
                <a:latin typeface="Arial Narrow" panose="020B0606020202030204" pitchFamily="34" charset="0"/>
              </a:rPr>
              <a:t>(Activo), Es el total de recursos de que dispone la empresa para llevar a cabo sus operaciones; se forma con las aportaciones de sus propietarios y con los recurso obtenidos en préstamos de personas ajenas a la empresa.</a:t>
            </a:r>
          </a:p>
          <a:p>
            <a:endParaRPr lang="es-EC" sz="1600" b="1" dirty="0">
              <a:latin typeface="Arial Narrow" panose="020B0606020202030204" pitchFamily="34" charset="0"/>
            </a:endParaRPr>
          </a:p>
          <a:p>
            <a:r>
              <a:rPr lang="es-EC" sz="1600" b="1" dirty="0" smtClean="0">
                <a:latin typeface="Arial Narrow" panose="020B0606020202030204" pitchFamily="34" charset="0"/>
              </a:rPr>
              <a:t>OBLIGACIONES:</a:t>
            </a:r>
          </a:p>
          <a:p>
            <a:r>
              <a:rPr lang="es-EC" sz="1600" dirty="0" smtClean="0">
                <a:latin typeface="Arial Narrow" panose="020B0606020202030204" pitchFamily="34" charset="0"/>
              </a:rPr>
              <a:t>(Pasivo), Es el total de deudas u obligaciones contraídas por la empresa, por recursos obtenidos de personas ajenas.</a:t>
            </a:r>
          </a:p>
          <a:p>
            <a:endParaRPr lang="es-EC" sz="1600" b="1" dirty="0">
              <a:latin typeface="Arial Narrow" panose="020B0606020202030204" pitchFamily="34" charset="0"/>
            </a:endParaRPr>
          </a:p>
          <a:p>
            <a:r>
              <a:rPr lang="es-EC" sz="1600" b="1" dirty="0" smtClean="0">
                <a:latin typeface="Arial Narrow" panose="020B0606020202030204" pitchFamily="34" charset="0"/>
              </a:rPr>
              <a:t>PATRIMONIO:</a:t>
            </a:r>
          </a:p>
          <a:p>
            <a:r>
              <a:rPr lang="es-EC" sz="1600" dirty="0" smtClean="0">
                <a:latin typeface="Arial Narrow" panose="020B0606020202030204" pitchFamily="34" charset="0"/>
              </a:rPr>
              <a:t>(Capital), Expresa la suma de las aportaciones de los propietarios modificada por los resultados de operación de la empresa, (+) utilidad (-) pérdida.</a:t>
            </a:r>
          </a:p>
          <a:p>
            <a:endParaRPr lang="es-EC" sz="1600" dirty="0" smtClean="0">
              <a:latin typeface="Arial Narrow" panose="020B0606020202030204" pitchFamily="34" charset="0"/>
            </a:endParaRPr>
          </a:p>
          <a:p>
            <a:pPr algn="r"/>
            <a:r>
              <a:rPr lang="es-EC" sz="1500" dirty="0" smtClean="0">
                <a:latin typeface="Arial Narrow" panose="020B0606020202030204" pitchFamily="34" charset="0"/>
              </a:rPr>
              <a:t>Consulta: jcflorescruz@hotmail.es</a:t>
            </a:r>
            <a:endParaRPr lang="es-EC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851682" y="2001365"/>
            <a:ext cx="936702" cy="524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solidFill>
                  <a:schemeClr val="tx1"/>
                </a:solidFill>
              </a:rPr>
              <a:t>Bienes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851683" y="4360123"/>
            <a:ext cx="936701" cy="5352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solidFill>
                  <a:schemeClr val="tx1"/>
                </a:solidFill>
              </a:rPr>
              <a:t>Derechos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880302" y="987973"/>
            <a:ext cx="1371600" cy="597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Activos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880302" y="1843391"/>
            <a:ext cx="1371600" cy="36073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Caja (Dinero)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Bancos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Mercaderías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Vehículos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Edificios </a:t>
            </a:r>
          </a:p>
          <a:p>
            <a:pPr algn="ctr"/>
            <a:endParaRPr lang="es-EC" dirty="0">
              <a:solidFill>
                <a:schemeClr val="tx1"/>
              </a:solidFill>
            </a:endParaRPr>
          </a:p>
          <a:p>
            <a:pPr algn="ctr"/>
            <a:endParaRPr lang="es-EC" dirty="0" smtClean="0">
              <a:solidFill>
                <a:schemeClr val="tx1"/>
              </a:solidFill>
            </a:endParaRP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Deudores 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Documentos por cobrar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410781" y="1774717"/>
            <a:ext cx="1371600" cy="1435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Acreedores </a:t>
            </a:r>
          </a:p>
          <a:p>
            <a:pPr algn="ctr"/>
            <a:r>
              <a:rPr lang="es-EC" dirty="0" err="1" smtClean="0">
                <a:solidFill>
                  <a:schemeClr val="tx1"/>
                </a:solidFill>
              </a:rPr>
              <a:t>Duedas</a:t>
            </a:r>
            <a:r>
              <a:rPr lang="es-EC" dirty="0" smtClean="0">
                <a:solidFill>
                  <a:schemeClr val="tx1"/>
                </a:solidFill>
              </a:rPr>
              <a:t> por pagar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399685" y="987973"/>
            <a:ext cx="1371600" cy="5961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Pasivos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9874299" y="2020015"/>
            <a:ext cx="1077780" cy="560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 smtClean="0"/>
          </a:p>
          <a:p>
            <a:pPr algn="ctr"/>
            <a:r>
              <a:rPr lang="es-EC" sz="1200" dirty="0" smtClean="0">
                <a:solidFill>
                  <a:schemeClr val="tx1"/>
                </a:solidFill>
              </a:rPr>
              <a:t>Compromisos 3ras personas</a:t>
            </a:r>
          </a:p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410781" y="3373373"/>
            <a:ext cx="1371600" cy="5474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Patrimonio Neto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399685" y="3987118"/>
            <a:ext cx="1371600" cy="1435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Parte que corresponde al propietario del negocio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874299" y="4371276"/>
            <a:ext cx="1080221" cy="5352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solidFill>
                  <a:schemeClr val="tx1"/>
                </a:solidFill>
              </a:rPr>
              <a:t>Compromisos accionistas</a:t>
            </a:r>
            <a:endParaRPr lang="es-EC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3 Rectángulo redondeado"/>
          <p:cNvSpPr>
            <a:spLocks noChangeArrowheads="1"/>
          </p:cNvSpPr>
          <p:nvPr/>
        </p:nvSpPr>
        <p:spPr bwMode="auto">
          <a:xfrm>
            <a:off x="1925638" y="1944688"/>
            <a:ext cx="8278812" cy="11112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0" rIns="108000" bIns="0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La contabilidad, generadora de información ordenada y clasificada, ayuda en la toma de decisiones tanto estratégicas como operativas.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Hecho Contable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uentas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97" name="8 Conector recto"/>
          <p:cNvCxnSpPr>
            <a:cxnSpLocks noChangeShapeType="1"/>
          </p:cNvCxnSpPr>
          <p:nvPr/>
        </p:nvCxnSpPr>
        <p:spPr bwMode="auto">
          <a:xfrm>
            <a:off x="1524000" y="1741488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3 Rectángulo redondeado"/>
          <p:cNvSpPr>
            <a:spLocks noChangeArrowheads="1"/>
          </p:cNvSpPr>
          <p:nvPr/>
        </p:nvSpPr>
        <p:spPr bwMode="auto">
          <a:xfrm>
            <a:off x="1925638" y="3233739"/>
            <a:ext cx="8278812" cy="10509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0" rIns="108000" bIns="0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b="1" dirty="0">
                <a:solidFill>
                  <a:schemeClr val="tx1"/>
                </a:solidFill>
              </a:rPr>
              <a:t>Hecho contable</a:t>
            </a:r>
            <a:r>
              <a:rPr lang="es-ES" altLang="es-EC" sz="2000" dirty="0">
                <a:solidFill>
                  <a:schemeClr val="tx1"/>
                </a:solidFill>
              </a:rPr>
              <a:t>: cualquier modificación o cambio que se produzca en la empresa y que afecte o pueda afectar a su patrimonio.</a:t>
            </a:r>
          </a:p>
        </p:txBody>
      </p:sp>
      <p:sp>
        <p:nvSpPr>
          <p:cNvPr id="10" name="3 Rectángulo redondeado"/>
          <p:cNvSpPr>
            <a:spLocks noChangeArrowheads="1"/>
          </p:cNvSpPr>
          <p:nvPr/>
        </p:nvSpPr>
        <p:spPr bwMode="auto">
          <a:xfrm>
            <a:off x="2028826" y="4956175"/>
            <a:ext cx="2689225" cy="895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b="1" dirty="0">
                <a:solidFill>
                  <a:schemeClr val="tx1"/>
                </a:solidFill>
              </a:rPr>
              <a:t>Tipos de hechos contables</a:t>
            </a:r>
          </a:p>
        </p:txBody>
      </p:sp>
      <p:sp>
        <p:nvSpPr>
          <p:cNvPr id="11" name="3 Rectángulo redondeado"/>
          <p:cNvSpPr>
            <a:spLocks noChangeArrowheads="1"/>
          </p:cNvSpPr>
          <p:nvPr/>
        </p:nvSpPr>
        <p:spPr bwMode="auto">
          <a:xfrm>
            <a:off x="6951664" y="4352925"/>
            <a:ext cx="3241675" cy="6429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Hechos </a:t>
            </a:r>
            <a:r>
              <a:rPr lang="es-ES" altLang="es-EC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permutativos</a:t>
            </a:r>
            <a:endParaRPr lang="es-ES" alt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13 Conector angular"/>
          <p:cNvCxnSpPr>
            <a:cxnSpLocks noChangeShapeType="1"/>
            <a:stCxn id="10" idx="3"/>
            <a:endCxn id="20" idx="1"/>
          </p:cNvCxnSpPr>
          <p:nvPr/>
        </p:nvCxnSpPr>
        <p:spPr bwMode="auto">
          <a:xfrm>
            <a:off x="4718051" y="5403851"/>
            <a:ext cx="2233613" cy="735013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14 Conector angular"/>
          <p:cNvCxnSpPr>
            <a:cxnSpLocks noChangeShapeType="1"/>
            <a:stCxn id="10" idx="3"/>
            <a:endCxn id="11" idx="1"/>
          </p:cNvCxnSpPr>
          <p:nvPr/>
        </p:nvCxnSpPr>
        <p:spPr bwMode="auto">
          <a:xfrm flipV="1">
            <a:off x="4718051" y="4673600"/>
            <a:ext cx="2233613" cy="730250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15 Conector angular"/>
          <p:cNvCxnSpPr>
            <a:cxnSpLocks noChangeShapeType="1"/>
            <a:stCxn id="10" idx="3"/>
            <a:endCxn id="19" idx="1"/>
          </p:cNvCxnSpPr>
          <p:nvPr/>
        </p:nvCxnSpPr>
        <p:spPr bwMode="auto">
          <a:xfrm>
            <a:off x="4718051" y="5403851"/>
            <a:ext cx="2233613" cy="317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3 Rectángulo redondeado"/>
          <p:cNvSpPr>
            <a:spLocks noChangeArrowheads="1"/>
          </p:cNvSpPr>
          <p:nvPr/>
        </p:nvSpPr>
        <p:spPr bwMode="auto">
          <a:xfrm>
            <a:off x="6951664" y="5084764"/>
            <a:ext cx="3241675" cy="64293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Hechos modificativos</a:t>
            </a:r>
          </a:p>
        </p:txBody>
      </p:sp>
      <p:sp>
        <p:nvSpPr>
          <p:cNvPr id="20" name="3 Rectángulo redondeado"/>
          <p:cNvSpPr>
            <a:spLocks noChangeArrowheads="1"/>
          </p:cNvSpPr>
          <p:nvPr/>
        </p:nvSpPr>
        <p:spPr bwMode="auto">
          <a:xfrm>
            <a:off x="6951664" y="5818188"/>
            <a:ext cx="3241675" cy="641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Hechos mixtos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78611" y="341115"/>
            <a:ext cx="97751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Contabilidad </a:t>
            </a:r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78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9" grpId="0" animBg="1"/>
      <p:bldP spid="10" grpId="0" animBg="1"/>
      <p:bldP spid="11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1680528" y="1313303"/>
            <a:ext cx="9578022" cy="83214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b="1" dirty="0" smtClean="0">
                <a:solidFill>
                  <a:schemeClr val="tx1"/>
                </a:solidFill>
              </a:rPr>
              <a:t>Cuenta: </a:t>
            </a:r>
            <a:r>
              <a:rPr lang="es-ES" altLang="es-EC" sz="2000" dirty="0" smtClean="0">
                <a:solidFill>
                  <a:schemeClr val="tx1"/>
                </a:solidFill>
              </a:rPr>
              <a:t>(nombre genérico) descripción de cada uno de los elementos que forman la empresa; su objetivo es el de conocer cada uno de los movimientos que </a:t>
            </a:r>
            <a:r>
              <a:rPr lang="es-ES" altLang="es-EC" sz="2000" dirty="0">
                <a:solidFill>
                  <a:schemeClr val="tx1"/>
                </a:solidFill>
              </a:rPr>
              <a:t>tiene. </a:t>
            </a:r>
          </a:p>
        </p:txBody>
      </p:sp>
      <p:sp>
        <p:nvSpPr>
          <p:cNvPr id="10" name="3 Rectángulo redondeado"/>
          <p:cNvSpPr>
            <a:spLocks noChangeArrowheads="1"/>
          </p:cNvSpPr>
          <p:nvPr/>
        </p:nvSpPr>
        <p:spPr bwMode="auto">
          <a:xfrm>
            <a:off x="1734027" y="3174062"/>
            <a:ext cx="1855788" cy="895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b="1" dirty="0">
                <a:solidFill>
                  <a:schemeClr val="tx1"/>
                </a:solidFill>
              </a:rPr>
              <a:t>Tipos de cuentas</a:t>
            </a:r>
          </a:p>
        </p:txBody>
      </p:sp>
      <p:sp>
        <p:nvSpPr>
          <p:cNvPr id="11" name="3 Rectángulo redondeado"/>
          <p:cNvSpPr>
            <a:spLocks noChangeArrowheads="1"/>
          </p:cNvSpPr>
          <p:nvPr/>
        </p:nvSpPr>
        <p:spPr bwMode="auto">
          <a:xfrm>
            <a:off x="4845050" y="2226684"/>
            <a:ext cx="4138613" cy="641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De Activo</a:t>
            </a:r>
          </a:p>
        </p:txBody>
      </p:sp>
      <p:cxnSp>
        <p:nvCxnSpPr>
          <p:cNvPr id="12" name="11 Conector angular"/>
          <p:cNvCxnSpPr>
            <a:cxnSpLocks noChangeShapeType="1"/>
            <a:stCxn id="10" idx="3"/>
            <a:endCxn id="16" idx="1"/>
          </p:cNvCxnSpPr>
          <p:nvPr/>
        </p:nvCxnSpPr>
        <p:spPr bwMode="auto">
          <a:xfrm>
            <a:off x="3589815" y="3621737"/>
            <a:ext cx="1255235" cy="414639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12 Conector angular"/>
          <p:cNvCxnSpPr>
            <a:cxnSpLocks noChangeShapeType="1"/>
            <a:stCxn id="10" idx="3"/>
            <a:endCxn id="11" idx="1"/>
          </p:cNvCxnSpPr>
          <p:nvPr/>
        </p:nvCxnSpPr>
        <p:spPr bwMode="auto">
          <a:xfrm flipV="1">
            <a:off x="3589815" y="2547359"/>
            <a:ext cx="1255235" cy="1074378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13 Conector angular"/>
          <p:cNvCxnSpPr>
            <a:cxnSpLocks noChangeShapeType="1"/>
            <a:stCxn id="10" idx="3"/>
            <a:endCxn id="15" idx="1"/>
          </p:cNvCxnSpPr>
          <p:nvPr/>
        </p:nvCxnSpPr>
        <p:spPr bwMode="auto">
          <a:xfrm flipV="1">
            <a:off x="3589815" y="3301062"/>
            <a:ext cx="1255235" cy="320675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3 Rectángulo redondeado"/>
          <p:cNvSpPr>
            <a:spLocks noChangeArrowheads="1"/>
          </p:cNvSpPr>
          <p:nvPr/>
        </p:nvSpPr>
        <p:spPr bwMode="auto">
          <a:xfrm>
            <a:off x="4845050" y="2980387"/>
            <a:ext cx="4138613" cy="641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>
                <a:solidFill>
                  <a:schemeClr val="tx1"/>
                </a:solidFill>
              </a:rPr>
              <a:t>De Pasivo</a:t>
            </a:r>
          </a:p>
        </p:txBody>
      </p:sp>
      <p:sp>
        <p:nvSpPr>
          <p:cNvPr id="16" name="3 Rectángulo redondeado"/>
          <p:cNvSpPr>
            <a:spLocks noChangeArrowheads="1"/>
          </p:cNvSpPr>
          <p:nvPr/>
        </p:nvSpPr>
        <p:spPr bwMode="auto">
          <a:xfrm>
            <a:off x="4845050" y="3715701"/>
            <a:ext cx="4138613" cy="641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De Patrimonio Neto</a:t>
            </a:r>
          </a:p>
        </p:txBody>
      </p:sp>
      <p:sp>
        <p:nvSpPr>
          <p:cNvPr id="27" name="3 Rectángulo redondeado"/>
          <p:cNvSpPr>
            <a:spLocks noChangeArrowheads="1"/>
          </p:cNvSpPr>
          <p:nvPr/>
        </p:nvSpPr>
        <p:spPr bwMode="auto">
          <a:xfrm>
            <a:off x="4845050" y="4467523"/>
            <a:ext cx="4138613" cy="641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108000" tIns="36000" rIns="108000" bIns="3600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De Gestión (Ingresos y Gastos)</a:t>
            </a:r>
          </a:p>
        </p:txBody>
      </p:sp>
      <p:cxnSp>
        <p:nvCxnSpPr>
          <p:cNvPr id="28" name="27 Conector angular"/>
          <p:cNvCxnSpPr>
            <a:cxnSpLocks noChangeShapeType="1"/>
            <a:stCxn id="10" idx="3"/>
            <a:endCxn id="27" idx="1"/>
          </p:cNvCxnSpPr>
          <p:nvPr/>
        </p:nvCxnSpPr>
        <p:spPr bwMode="auto">
          <a:xfrm>
            <a:off x="3589815" y="3621737"/>
            <a:ext cx="1255235" cy="1166461"/>
          </a:xfrm>
          <a:prstGeom prst="bentConnector3">
            <a:avLst>
              <a:gd name="adj1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ángulo 1"/>
          <p:cNvSpPr/>
          <p:nvPr/>
        </p:nvSpPr>
        <p:spPr>
          <a:xfrm>
            <a:off x="1524000" y="468416"/>
            <a:ext cx="9654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5" name="3 Rectángulo redondeado"/>
          <p:cNvSpPr>
            <a:spLocks noChangeArrowheads="1"/>
          </p:cNvSpPr>
          <p:nvPr/>
        </p:nvSpPr>
        <p:spPr bwMode="auto">
          <a:xfrm>
            <a:off x="1734027" y="5361189"/>
            <a:ext cx="9619773" cy="99516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En ella se lleva el registro en el que ordenada y sistemáticamente, se lleva a cabo el relato y computo de los aumentos y disminuciones que sufre cada concepto afectado por las operaciones que realiza la empresa, llamadas transacciones . 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1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5" grpId="0" animBg="1"/>
      <p:bldP spid="16" grpId="0" animBg="1"/>
      <p:bldP spid="27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1524000" y="1944688"/>
            <a:ext cx="9243060" cy="1193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36000" rIns="72000" bIns="36000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Recoge los movimientos que ha tenido cada cuenta. Esta información viene relacionada por orden cronológico. </a:t>
            </a:r>
            <a:endParaRPr lang="es-ES" altLang="es-EC" sz="20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 smtClean="0">
                <a:solidFill>
                  <a:schemeClr val="tx1"/>
                </a:solidFill>
              </a:rPr>
              <a:t>Una </a:t>
            </a:r>
            <a:r>
              <a:rPr lang="es-ES" altLang="es-EC" sz="2000" dirty="0">
                <a:solidFill>
                  <a:schemeClr val="tx1"/>
                </a:solidFill>
              </a:rPr>
              <a:t>forma fácil y habitual de representar las cuentas es en forma de </a:t>
            </a:r>
            <a:r>
              <a:rPr lang="es-ES" altLang="es-EC" sz="2000" b="1" dirty="0" smtClean="0">
                <a:solidFill>
                  <a:schemeClr val="tx1"/>
                </a:solidFill>
              </a:rPr>
              <a:t>“ T “.</a:t>
            </a:r>
            <a:endParaRPr lang="es-ES" altLang="es-EC" sz="20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en los libros Diario y Mayor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3524250" y="3905250"/>
            <a:ext cx="5143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5203825" y="4799013"/>
            <a:ext cx="17843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4953001" y="3405189"/>
            <a:ext cx="2214563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s-ES" altLang="es-EC" sz="2000" b="0" dirty="0">
                <a:solidFill>
                  <a:schemeClr val="tx1"/>
                </a:solidFill>
              </a:rPr>
              <a:t>Título cuenta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7667626" y="3405189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Haber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524251" y="3405189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Debe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3524251" y="4191001"/>
            <a:ext cx="2428875" cy="1071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Anotaciones en el Debe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6238876" y="4191001"/>
            <a:ext cx="2428875" cy="1071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Anotaciones en el Haber</a:t>
            </a:r>
          </a:p>
        </p:txBody>
      </p:sp>
      <p:cxnSp>
        <p:nvCxnSpPr>
          <p:cNvPr id="24" name="23 Conector recto"/>
          <p:cNvCxnSpPr/>
          <p:nvPr/>
        </p:nvCxnSpPr>
        <p:spPr>
          <a:xfrm flipV="1">
            <a:off x="3524250" y="5326063"/>
            <a:ext cx="24399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6242050" y="5324475"/>
            <a:ext cx="24399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>
            <a:spLocks noChangeArrowheads="1"/>
          </p:cNvSpPr>
          <p:nvPr/>
        </p:nvSpPr>
        <p:spPr bwMode="auto">
          <a:xfrm>
            <a:off x="3683000" y="5376864"/>
            <a:ext cx="212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1800">
                <a:solidFill>
                  <a:schemeClr val="tx1"/>
                </a:solidFill>
              </a:rPr>
              <a:t>TOTAL DEBE</a:t>
            </a:r>
          </a:p>
        </p:txBody>
      </p:sp>
      <p:sp>
        <p:nvSpPr>
          <p:cNvPr id="31" name="30 CuadroTexto"/>
          <p:cNvSpPr txBox="1">
            <a:spLocks noChangeArrowheads="1"/>
          </p:cNvSpPr>
          <p:nvPr/>
        </p:nvSpPr>
        <p:spPr bwMode="auto">
          <a:xfrm>
            <a:off x="6402388" y="5375275"/>
            <a:ext cx="212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1800">
                <a:solidFill>
                  <a:schemeClr val="tx1"/>
                </a:solidFill>
              </a:rPr>
              <a:t>TOTAL HABER</a:t>
            </a:r>
          </a:p>
        </p:txBody>
      </p:sp>
      <p:sp>
        <p:nvSpPr>
          <p:cNvPr id="32" name="31 CuadroTexto"/>
          <p:cNvSpPr txBox="1">
            <a:spLocks noChangeArrowheads="1"/>
          </p:cNvSpPr>
          <p:nvPr/>
        </p:nvSpPr>
        <p:spPr bwMode="auto">
          <a:xfrm>
            <a:off x="4343401" y="5815014"/>
            <a:ext cx="3508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1800">
                <a:solidFill>
                  <a:schemeClr val="tx1"/>
                </a:solidFill>
              </a:rPr>
              <a:t>SALDO deudor o acreedor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24000" y="390030"/>
            <a:ext cx="9243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78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 redondeado"/>
          <p:cNvSpPr>
            <a:spLocks noChangeArrowheads="1"/>
          </p:cNvSpPr>
          <p:nvPr/>
        </p:nvSpPr>
        <p:spPr bwMode="auto">
          <a:xfrm>
            <a:off x="1929606" y="2640892"/>
            <a:ext cx="8332787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Secuencia a seguir para hacer una </a:t>
            </a:r>
            <a:r>
              <a:rPr lang="es-ES" altLang="es-EC" sz="2000" dirty="0" smtClean="0">
                <a:solidFill>
                  <a:schemeClr val="tx1"/>
                </a:solidFill>
              </a:rPr>
              <a:t>anotación o registro: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0" y="1753891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en los libros Diario y Mayor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69" name="8 Conector recto"/>
          <p:cNvCxnSpPr>
            <a:cxnSpLocks noChangeShapeType="1"/>
          </p:cNvCxnSpPr>
          <p:nvPr/>
        </p:nvCxnSpPr>
        <p:spPr bwMode="auto">
          <a:xfrm>
            <a:off x="1524000" y="1741488"/>
            <a:ext cx="9144000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3 Rectángulo redondeado"/>
          <p:cNvSpPr>
            <a:spLocks noChangeArrowheads="1"/>
          </p:cNvSpPr>
          <p:nvPr/>
        </p:nvSpPr>
        <p:spPr bwMode="auto">
          <a:xfrm>
            <a:off x="2482847" y="3535762"/>
            <a:ext cx="777557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1. Identificar si se trata de una cuenta de Activo, Pasivo o </a:t>
            </a:r>
            <a:r>
              <a:rPr lang="es-ES" altLang="es-EC" sz="2000" dirty="0" smtClean="0">
                <a:solidFill>
                  <a:schemeClr val="tx1"/>
                </a:solidFill>
              </a:rPr>
              <a:t>Patrimonio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6" name="3 Rectángulo redondeado"/>
          <p:cNvSpPr>
            <a:spLocks noChangeArrowheads="1"/>
          </p:cNvSpPr>
          <p:nvPr/>
        </p:nvSpPr>
        <p:spPr bwMode="auto">
          <a:xfrm>
            <a:off x="2482847" y="4342291"/>
            <a:ext cx="777557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2. Identificar si se trata de un aumento o una disminución</a:t>
            </a:r>
          </a:p>
        </p:txBody>
      </p:sp>
      <p:sp>
        <p:nvSpPr>
          <p:cNvPr id="27" name="3 Rectángulo redondeado"/>
          <p:cNvSpPr>
            <a:spLocks noChangeArrowheads="1"/>
          </p:cNvSpPr>
          <p:nvPr/>
        </p:nvSpPr>
        <p:spPr bwMode="auto">
          <a:xfrm>
            <a:off x="2482850" y="5075714"/>
            <a:ext cx="777557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just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dirty="0">
                <a:solidFill>
                  <a:schemeClr val="tx1"/>
                </a:solidFill>
              </a:rPr>
              <a:t>3. Se realiza la anotación en la cuenta según su naturaleza</a:t>
            </a:r>
          </a:p>
        </p:txBody>
      </p:sp>
      <p:cxnSp>
        <p:nvCxnSpPr>
          <p:cNvPr id="33" name="32 Conector angular"/>
          <p:cNvCxnSpPr>
            <a:cxnSpLocks noChangeShapeType="1"/>
          </p:cNvCxnSpPr>
          <p:nvPr/>
        </p:nvCxnSpPr>
        <p:spPr bwMode="auto">
          <a:xfrm rot="10800000" flipH="1" flipV="1">
            <a:off x="1925635" y="2878457"/>
            <a:ext cx="557212" cy="930275"/>
          </a:xfrm>
          <a:prstGeom prst="bentConnector3">
            <a:avLst>
              <a:gd name="adj1" fmla="val -41009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35 Conector angular"/>
          <p:cNvCxnSpPr>
            <a:cxnSpLocks noChangeShapeType="1"/>
          </p:cNvCxnSpPr>
          <p:nvPr/>
        </p:nvCxnSpPr>
        <p:spPr bwMode="auto">
          <a:xfrm rot="10800000" flipH="1" flipV="1">
            <a:off x="1925636" y="2916716"/>
            <a:ext cx="557211" cy="1695450"/>
          </a:xfrm>
          <a:prstGeom prst="bentConnector3">
            <a:avLst>
              <a:gd name="adj1" fmla="val -41026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38 Conector angular"/>
          <p:cNvCxnSpPr>
            <a:cxnSpLocks noChangeShapeType="1"/>
          </p:cNvCxnSpPr>
          <p:nvPr/>
        </p:nvCxnSpPr>
        <p:spPr bwMode="auto">
          <a:xfrm rot="10800000" flipH="1" flipV="1">
            <a:off x="1925635" y="2878457"/>
            <a:ext cx="557212" cy="2459037"/>
          </a:xfrm>
          <a:prstGeom prst="bentConnector3">
            <a:avLst>
              <a:gd name="adj1" fmla="val -41009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ángulo 2"/>
          <p:cNvSpPr/>
          <p:nvPr/>
        </p:nvSpPr>
        <p:spPr>
          <a:xfrm>
            <a:off x="1430398" y="646794"/>
            <a:ext cx="9237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70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3524250" y="3563939"/>
            <a:ext cx="51435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5203825" y="4457700"/>
            <a:ext cx="17843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953001" y="3063876"/>
            <a:ext cx="2214563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Título cuenta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667626" y="3063876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Haber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24251" y="3063876"/>
            <a:ext cx="1000125" cy="4286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Debe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3524251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Valor inicial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Aumentos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Entradas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238876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Disminuciones</a:t>
            </a:r>
          </a:p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Salidas</a:t>
            </a:r>
          </a:p>
        </p:txBody>
      </p:sp>
      <p:sp>
        <p:nvSpPr>
          <p:cNvPr id="24" name="3 Rectángulo redondeado"/>
          <p:cNvSpPr>
            <a:spLocks noChangeArrowheads="1"/>
          </p:cNvSpPr>
          <p:nvPr/>
        </p:nvSpPr>
        <p:spPr bwMode="auto">
          <a:xfrm>
            <a:off x="3079751" y="2093913"/>
            <a:ext cx="602456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>
                <a:solidFill>
                  <a:schemeClr val="tx1"/>
                </a:solidFill>
              </a:rPr>
              <a:t>Cuentas de Activo</a:t>
            </a:r>
          </a:p>
        </p:txBody>
      </p:sp>
      <p:sp>
        <p:nvSpPr>
          <p:cNvPr id="28" name="3 Rectángulo redondeado"/>
          <p:cNvSpPr>
            <a:spLocks noChangeArrowheads="1"/>
          </p:cNvSpPr>
          <p:nvPr/>
        </p:nvSpPr>
        <p:spPr bwMode="auto">
          <a:xfrm>
            <a:off x="1820864" y="5456238"/>
            <a:ext cx="393382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>
                <a:solidFill>
                  <a:schemeClr val="tx1"/>
                </a:solidFill>
              </a:rPr>
              <a:t>Cargo</a:t>
            </a:r>
            <a:r>
              <a:rPr lang="es-ES" altLang="es-EC" sz="2000" dirty="0">
                <a:solidFill>
                  <a:schemeClr val="tx1"/>
                </a:solidFill>
              </a:rPr>
              <a:t>: anotación en el Debe</a:t>
            </a:r>
          </a:p>
        </p:txBody>
      </p:sp>
      <p:sp>
        <p:nvSpPr>
          <p:cNvPr id="29" name="3 Rectángulo redondeado"/>
          <p:cNvSpPr>
            <a:spLocks noChangeArrowheads="1"/>
          </p:cNvSpPr>
          <p:nvPr/>
        </p:nvSpPr>
        <p:spPr bwMode="auto">
          <a:xfrm>
            <a:off x="6394451" y="5456238"/>
            <a:ext cx="393541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>
                <a:solidFill>
                  <a:schemeClr val="tx1"/>
                </a:solidFill>
              </a:rPr>
              <a:t>Abono</a:t>
            </a:r>
            <a:r>
              <a:rPr lang="es-ES" altLang="es-EC" sz="2000" dirty="0">
                <a:solidFill>
                  <a:schemeClr val="tx1"/>
                </a:solidFill>
              </a:rPr>
              <a:t>: anotación en el Haber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524000" y="390030"/>
            <a:ext cx="9243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529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build="p" animBg="1"/>
      <p:bldP spid="18" grpId="0" build="p" animBg="1"/>
      <p:bldP spid="24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3524250" y="3563939"/>
            <a:ext cx="51435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5203825" y="4457700"/>
            <a:ext cx="17843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953001" y="3063876"/>
            <a:ext cx="2214563" cy="428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s-ES" altLang="es-EC" sz="2000" dirty="0">
                <a:solidFill>
                  <a:schemeClr val="tx1"/>
                </a:solidFill>
              </a:rPr>
              <a:t>Título cuenta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667626" y="3063876"/>
            <a:ext cx="1000125" cy="428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Haber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24251" y="3063876"/>
            <a:ext cx="1000125" cy="428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dirty="0">
                <a:solidFill>
                  <a:schemeClr val="tx1"/>
                </a:solidFill>
              </a:rPr>
              <a:t>Debe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240464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Valor inicial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Aumentos</a:t>
            </a:r>
          </a:p>
          <a:p>
            <a:pPr marL="177800">
              <a:buFont typeface="Arial" pitchFamily="34" charset="0"/>
              <a:buChar char="▲"/>
              <a:defRPr/>
            </a:pPr>
            <a:r>
              <a:rPr lang="es-ES" sz="2000" dirty="0">
                <a:solidFill>
                  <a:schemeClr val="tx1"/>
                </a:solidFill>
              </a:rPr>
              <a:t> Entradas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525839" y="3849688"/>
            <a:ext cx="2428875" cy="10715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Disminuciones</a:t>
            </a:r>
          </a:p>
          <a:p>
            <a:pPr eaLnBrk="1" hangingPunct="1">
              <a:buFont typeface="Arial" pitchFamily="34" charset="0"/>
              <a:buChar char="▼"/>
              <a:defRPr/>
            </a:pPr>
            <a:r>
              <a:rPr lang="es-ES" sz="2000" dirty="0">
                <a:solidFill>
                  <a:schemeClr val="tx1"/>
                </a:solidFill>
              </a:rPr>
              <a:t> Salidas</a:t>
            </a:r>
          </a:p>
        </p:txBody>
      </p:sp>
      <p:sp>
        <p:nvSpPr>
          <p:cNvPr id="24" name="3 Rectángulo redondeado"/>
          <p:cNvSpPr>
            <a:spLocks noChangeArrowheads="1"/>
          </p:cNvSpPr>
          <p:nvPr/>
        </p:nvSpPr>
        <p:spPr bwMode="auto">
          <a:xfrm>
            <a:off x="3079751" y="2093913"/>
            <a:ext cx="602456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/>
          <a:lstStyle>
            <a:lvl1pPr marL="24161750" indent="-24161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 eaLnBrk="1" hangingPunct="1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defRPr/>
            </a:pPr>
            <a:r>
              <a:rPr lang="es-ES" altLang="es-EC" sz="2000">
                <a:solidFill>
                  <a:schemeClr val="tx1"/>
                </a:solidFill>
              </a:rPr>
              <a:t>Cuentas de Pasivo o Neto Patrimonial</a:t>
            </a:r>
          </a:p>
        </p:txBody>
      </p:sp>
      <p:sp>
        <p:nvSpPr>
          <p:cNvPr id="19" name="3 Rectángulo redondeado"/>
          <p:cNvSpPr>
            <a:spLocks noChangeArrowheads="1"/>
          </p:cNvSpPr>
          <p:nvPr/>
        </p:nvSpPr>
        <p:spPr bwMode="auto">
          <a:xfrm>
            <a:off x="1820864" y="5456238"/>
            <a:ext cx="3933825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 smtClean="0">
                <a:solidFill>
                  <a:schemeClr val="tx1"/>
                </a:solidFill>
              </a:rPr>
              <a:t>Abono</a:t>
            </a:r>
            <a:r>
              <a:rPr lang="es-ES" altLang="es-EC" sz="2000" dirty="0" smtClean="0">
                <a:solidFill>
                  <a:schemeClr val="tx1"/>
                </a:solidFill>
              </a:rPr>
              <a:t>: </a:t>
            </a:r>
            <a:r>
              <a:rPr lang="es-ES" altLang="es-EC" sz="2000" dirty="0">
                <a:solidFill>
                  <a:schemeClr val="tx1"/>
                </a:solidFill>
              </a:rPr>
              <a:t>anotación en el Debe</a:t>
            </a:r>
          </a:p>
        </p:txBody>
      </p:sp>
      <p:sp>
        <p:nvSpPr>
          <p:cNvPr id="20" name="3 Rectángulo redondeado"/>
          <p:cNvSpPr>
            <a:spLocks noChangeArrowheads="1"/>
          </p:cNvSpPr>
          <p:nvPr/>
        </p:nvSpPr>
        <p:spPr bwMode="auto">
          <a:xfrm>
            <a:off x="6394451" y="5456238"/>
            <a:ext cx="3935413" cy="5397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lIns="72000" tIns="36000" rIns="72000" bIns="36000" anchor="ctr"/>
          <a:lstStyle>
            <a:lvl1pPr marL="24161750" indent="-24161750"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4763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lvl="1" algn="ctr">
              <a:spcBef>
                <a:spcPts val="200"/>
              </a:spcBef>
              <a:spcAft>
                <a:spcPts val="200"/>
              </a:spcAft>
              <a:buClr>
                <a:srgbClr val="9D3232"/>
              </a:buClr>
              <a:buNone/>
            </a:pPr>
            <a:r>
              <a:rPr lang="es-ES" altLang="es-EC" sz="2000" u="sng" dirty="0" smtClean="0">
                <a:solidFill>
                  <a:schemeClr val="tx1"/>
                </a:solidFill>
              </a:rPr>
              <a:t>Cargo:</a:t>
            </a:r>
            <a:r>
              <a:rPr lang="es-ES" altLang="es-EC" sz="2000" dirty="0" smtClean="0">
                <a:solidFill>
                  <a:schemeClr val="tx1"/>
                </a:solidFill>
              </a:rPr>
              <a:t> </a:t>
            </a:r>
            <a:r>
              <a:rPr lang="es-ES" altLang="es-EC" sz="2000" dirty="0">
                <a:solidFill>
                  <a:schemeClr val="tx1"/>
                </a:solidFill>
              </a:rPr>
              <a:t>anotación en el Haber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477389" y="803832"/>
            <a:ext cx="9369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162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build="p" animBg="1"/>
      <p:bldP spid="18" grpId="0" build="p" animBg="1"/>
      <p:bldP spid="24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524000" y="1319214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EC" sz="2000" dirty="0" smtClean="0">
                <a:solidFill>
                  <a:schemeClr val="tx1"/>
                </a:solidFill>
              </a:rPr>
              <a:t>La Ecuación Contable : (Igualdad)</a:t>
            </a:r>
            <a:endParaRPr lang="es-ES" altLang="es-EC" sz="2000" dirty="0">
              <a:solidFill>
                <a:schemeClr val="tx1"/>
              </a:solidFill>
            </a:endParaRPr>
          </a:p>
        </p:txBody>
      </p:sp>
      <p:sp>
        <p:nvSpPr>
          <p:cNvPr id="28" name="3 Rectángulo redondeado"/>
          <p:cNvSpPr>
            <a:spLocks noChangeArrowheads="1"/>
          </p:cNvSpPr>
          <p:nvPr/>
        </p:nvSpPr>
        <p:spPr bwMode="auto">
          <a:xfrm>
            <a:off x="1858964" y="2335214"/>
            <a:ext cx="2124075" cy="97313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108000" tIns="0" rIns="108000" bIns="0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s-ES" altLang="es-EC" dirty="0">
                <a:solidFill>
                  <a:schemeClr val="tx1"/>
                </a:solidFill>
              </a:rPr>
              <a:t>Activo</a:t>
            </a:r>
          </a:p>
        </p:txBody>
      </p:sp>
      <p:sp>
        <p:nvSpPr>
          <p:cNvPr id="29" name="3 Rectángulo redondeado"/>
          <p:cNvSpPr>
            <a:spLocks noChangeArrowheads="1"/>
          </p:cNvSpPr>
          <p:nvPr/>
        </p:nvSpPr>
        <p:spPr bwMode="auto">
          <a:xfrm>
            <a:off x="5118101" y="2335214"/>
            <a:ext cx="2124075" cy="9731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>
                <a:solidFill>
                  <a:schemeClr val="tx1"/>
                </a:solidFill>
              </a:rPr>
              <a:t>Pasivo</a:t>
            </a:r>
          </a:p>
        </p:txBody>
      </p:sp>
      <p:sp>
        <p:nvSpPr>
          <p:cNvPr id="31" name="30 Igual que"/>
          <p:cNvSpPr/>
          <p:nvPr/>
        </p:nvSpPr>
        <p:spPr bwMode="auto">
          <a:xfrm>
            <a:off x="4113213" y="2554289"/>
            <a:ext cx="876300" cy="509587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>
              <a:latin typeface="Arial" charset="0"/>
            </a:endParaRPr>
          </a:p>
        </p:txBody>
      </p:sp>
      <p:sp>
        <p:nvSpPr>
          <p:cNvPr id="32" name="3 Rectángulo redondeado"/>
          <p:cNvSpPr>
            <a:spLocks noChangeArrowheads="1"/>
          </p:cNvSpPr>
          <p:nvPr/>
        </p:nvSpPr>
        <p:spPr bwMode="auto">
          <a:xfrm>
            <a:off x="8348664" y="2335214"/>
            <a:ext cx="2122487" cy="97313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108000" tIns="0" rIns="10800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</a:rPr>
              <a:t>Patrimonio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s-ES" altLang="es-EC" sz="2400" dirty="0" smtClean="0">
                <a:solidFill>
                  <a:schemeClr val="tx1"/>
                </a:solidFill>
              </a:rPr>
              <a:t>Neto</a:t>
            </a:r>
            <a:endParaRPr lang="es-ES" altLang="es-EC" sz="2400" dirty="0">
              <a:solidFill>
                <a:schemeClr val="tx1"/>
              </a:solidFill>
            </a:endParaRPr>
          </a:p>
        </p:txBody>
      </p:sp>
      <p:sp>
        <p:nvSpPr>
          <p:cNvPr id="33" name="32 Más"/>
          <p:cNvSpPr/>
          <p:nvPr/>
        </p:nvSpPr>
        <p:spPr bwMode="auto">
          <a:xfrm>
            <a:off x="7370764" y="2482850"/>
            <a:ext cx="847725" cy="654050"/>
          </a:xfrm>
          <a:prstGeom prst="mathPlus">
            <a:avLst>
              <a:gd name="adj1" fmla="val 1763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defRPr/>
            </a:pPr>
            <a:endParaRPr lang="es-ES">
              <a:latin typeface="Arial" charset="0"/>
            </a:endParaRPr>
          </a:p>
        </p:txBody>
      </p:sp>
      <p:sp>
        <p:nvSpPr>
          <p:cNvPr id="34" name="33 Rectángulo"/>
          <p:cNvSpPr/>
          <p:nvPr/>
        </p:nvSpPr>
        <p:spPr bwMode="auto">
          <a:xfrm>
            <a:off x="3270251" y="3821114"/>
            <a:ext cx="2555875" cy="232092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s-ES" sz="2800" dirty="0"/>
              <a:t>ACTIVO</a:t>
            </a:r>
          </a:p>
        </p:txBody>
      </p:sp>
      <p:sp>
        <p:nvSpPr>
          <p:cNvPr id="35" name="34 Rectángulo"/>
          <p:cNvSpPr>
            <a:spLocks noChangeArrowheads="1"/>
          </p:cNvSpPr>
          <p:nvPr/>
        </p:nvSpPr>
        <p:spPr bwMode="auto">
          <a:xfrm>
            <a:off x="6240464" y="3821114"/>
            <a:ext cx="2555875" cy="2320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lIns="0" tIns="144000" rIns="0" bIns="0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2400" dirty="0">
                <a:solidFill>
                  <a:schemeClr val="tx1"/>
                </a:solidFill>
              </a:rPr>
              <a:t>PATRIMONIO NETO</a:t>
            </a:r>
          </a:p>
        </p:txBody>
      </p:sp>
      <p:sp>
        <p:nvSpPr>
          <p:cNvPr id="36" name="35 Rectángulo"/>
          <p:cNvSpPr>
            <a:spLocks noChangeArrowheads="1"/>
          </p:cNvSpPr>
          <p:nvPr/>
        </p:nvSpPr>
        <p:spPr bwMode="auto">
          <a:xfrm>
            <a:off x="6240464" y="4859338"/>
            <a:ext cx="2555875" cy="1282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>
              <a:spcBef>
                <a:spcPct val="100000"/>
              </a:spcBef>
              <a:buChar char="•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•"/>
              <a:defRPr sz="2200">
                <a:solidFill>
                  <a:schemeClr val="bg2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406400" indent="-2397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684213" indent="-2762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9271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13843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18415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2987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27559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C" sz="2400" dirty="0">
                <a:solidFill>
                  <a:schemeClr val="tx1"/>
                </a:solidFill>
              </a:rPr>
              <a:t>PASIVO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24000" y="512764"/>
            <a:ext cx="950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54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Contabilidad Para No Contadores</a:t>
            </a:r>
            <a:endParaRPr lang="es-EC" sz="5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Consultas: jcflorescruz@hotmail.es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642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1225</Words>
  <Application>Microsoft Office PowerPoint</Application>
  <PresentationFormat>Panorámica</PresentationFormat>
  <Paragraphs>250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Wingdings</vt:lpstr>
      <vt:lpstr>ヒラギノ角ゴ Pro W3</vt:lpstr>
      <vt:lpstr>Tema de Office</vt:lpstr>
      <vt:lpstr>Contabilidad Para No Contadores</vt:lpstr>
      <vt:lpstr>Contabilidad Para No Contadores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Flores Cruz</dc:creator>
  <cp:lastModifiedBy>JUAN CARLOS FLORES CRUZ</cp:lastModifiedBy>
  <cp:revision>197</cp:revision>
  <dcterms:created xsi:type="dcterms:W3CDTF">2020-02-07T16:41:05Z</dcterms:created>
  <dcterms:modified xsi:type="dcterms:W3CDTF">2020-02-24T11:54:15Z</dcterms:modified>
</cp:coreProperties>
</file>