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servar verduras y legumbres de forma sostenible - Ecocos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3084528" y="1768815"/>
            <a:ext cx="6815669" cy="973669"/>
          </a:xfrm>
          <a:solidFill>
            <a:schemeClr val="bg1"/>
          </a:solidFill>
        </p:spPr>
        <p:txBody>
          <a:bodyPr/>
          <a:lstStyle/>
          <a:p>
            <a:r>
              <a:rPr lang="es-EC" sz="6600" b="1" dirty="0" smtClean="0">
                <a:solidFill>
                  <a:schemeClr val="accent1">
                    <a:lumMod val="75000"/>
                  </a:schemeClr>
                </a:solidFill>
              </a:rPr>
              <a:t>LESSON 1 </a:t>
            </a:r>
            <a:endParaRPr lang="es-EC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4911564" y="3231257"/>
            <a:ext cx="2658535" cy="428981"/>
          </a:xfrm>
          <a:solidFill>
            <a:schemeClr val="bg1"/>
          </a:solidFill>
        </p:spPr>
        <p:txBody>
          <a:bodyPr/>
          <a:lstStyle/>
          <a:p>
            <a:r>
              <a:rPr lang="es-EC" dirty="0">
                <a:solidFill>
                  <a:schemeClr val="accent1">
                    <a:lumMod val="75000"/>
                  </a:schemeClr>
                </a:solidFill>
              </a:rPr>
              <a:t>ASPECTS BASIQUE</a:t>
            </a: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2779603" y="4149011"/>
            <a:ext cx="6922458" cy="643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C" sz="3600" dirty="0" smtClean="0">
                <a:solidFill>
                  <a:schemeClr val="accent1">
                    <a:lumMod val="75000"/>
                  </a:schemeClr>
                </a:solidFill>
              </a:rPr>
              <a:t>COUPE DES LÉGUMES</a:t>
            </a:r>
            <a:endParaRPr lang="es-EC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76461" y="1394256"/>
            <a:ext cx="6470559" cy="37444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6000" b="1" dirty="0"/>
              <a:t>QUEL SONT LES NOMS DE CES COUPES DE </a:t>
            </a:r>
            <a:r>
              <a:rPr lang="fr-FR" sz="6000" b="1" dirty="0" smtClean="0"/>
              <a:t>LÉGUMES ?</a:t>
            </a:r>
            <a:endParaRPr lang="es-EC" sz="6000" b="1" dirty="0"/>
          </a:p>
        </p:txBody>
      </p:sp>
      <p:pic>
        <p:nvPicPr>
          <p:cNvPr id="3" name="Picture 2" descr="Guía definitiva para cortar todo tipo de alimentos como un chef - V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020" y="2371659"/>
            <a:ext cx="3623515" cy="238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6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633729" y="1000165"/>
            <a:ext cx="6999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000" b="1" dirty="0" smtClean="0"/>
              <a:t>BRUNOISE</a:t>
            </a:r>
            <a:endParaRPr lang="es-EC" sz="6000" b="1" dirty="0"/>
          </a:p>
        </p:txBody>
      </p:sp>
      <p:pic>
        <p:nvPicPr>
          <p:cNvPr id="2052" name="Picture 4" descr="6 cortes de vegetales que debes sa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91" y="2876888"/>
            <a:ext cx="4377909" cy="291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7289443" y="2651948"/>
            <a:ext cx="28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CARACTERISTIQUES</a:t>
            </a:r>
            <a:endParaRPr lang="es-EC" sz="2000" b="1" dirty="0"/>
          </a:p>
        </p:txBody>
      </p:sp>
      <p:sp>
        <p:nvSpPr>
          <p:cNvPr id="10" name="Rectángulo 9"/>
          <p:cNvSpPr/>
          <p:nvPr/>
        </p:nvSpPr>
        <p:spPr>
          <a:xfrm>
            <a:off x="5808372" y="3333281"/>
            <a:ext cx="529321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400" dirty="0" smtClean="0">
                <a:solidFill>
                  <a:srgbClr val="333333"/>
                </a:solidFill>
                <a:latin typeface="OpenSans"/>
              </a:rPr>
              <a:t>Pour </a:t>
            </a:r>
            <a:r>
              <a:rPr lang="fr-FR" sz="1400" dirty="0">
                <a:solidFill>
                  <a:srgbClr val="333333"/>
                </a:solidFill>
                <a:latin typeface="OpenSans"/>
              </a:rPr>
              <a:t>découper en Brunoise :</a:t>
            </a:r>
          </a:p>
          <a:p>
            <a:pPr fontAlgn="base"/>
            <a:r>
              <a:rPr lang="fr-FR" sz="1400" dirty="0">
                <a:solidFill>
                  <a:srgbClr val="333333"/>
                </a:solidFill>
                <a:latin typeface="OpenSans"/>
              </a:rPr>
              <a:t>1. Commencer par couper le légume en tronçons de 5 cm de long.</a:t>
            </a:r>
            <a:br>
              <a:rPr lang="fr-FR" sz="1400" dirty="0">
                <a:solidFill>
                  <a:srgbClr val="333333"/>
                </a:solidFill>
                <a:latin typeface="OpenSans"/>
              </a:rPr>
            </a:br>
            <a:r>
              <a:rPr lang="fr-FR" sz="1400" dirty="0">
                <a:solidFill>
                  <a:srgbClr val="333333"/>
                </a:solidFill>
                <a:latin typeface="OpenSans"/>
              </a:rPr>
              <a:t>2. Découper des lamelles de 2 mm d’épaisseur dans ces tronçons.</a:t>
            </a:r>
            <a:br>
              <a:rPr lang="fr-FR" sz="1400" dirty="0">
                <a:solidFill>
                  <a:srgbClr val="333333"/>
                </a:solidFill>
                <a:latin typeface="OpenSans"/>
              </a:rPr>
            </a:br>
            <a:r>
              <a:rPr lang="fr-FR" sz="1400" dirty="0">
                <a:solidFill>
                  <a:srgbClr val="333333"/>
                </a:solidFill>
                <a:latin typeface="OpenSans"/>
              </a:rPr>
              <a:t>3. Réunir les lamelles les unes sur les autres afin de reconstituer la forme du légume.</a:t>
            </a:r>
            <a:br>
              <a:rPr lang="fr-FR" sz="1400" dirty="0">
                <a:solidFill>
                  <a:srgbClr val="333333"/>
                </a:solidFill>
                <a:latin typeface="OpenSans"/>
              </a:rPr>
            </a:br>
            <a:r>
              <a:rPr lang="fr-FR" sz="1400" dirty="0">
                <a:solidFill>
                  <a:srgbClr val="333333"/>
                </a:solidFill>
                <a:latin typeface="OpenSans"/>
              </a:rPr>
              <a:t>4. Détailler des bâtonnets de 2 mm dans la longueur des lamelles.</a:t>
            </a:r>
            <a:br>
              <a:rPr lang="fr-FR" sz="1400" dirty="0">
                <a:solidFill>
                  <a:srgbClr val="333333"/>
                </a:solidFill>
                <a:latin typeface="OpenSans"/>
              </a:rPr>
            </a:br>
            <a:r>
              <a:rPr lang="fr-FR" sz="1400" dirty="0">
                <a:solidFill>
                  <a:srgbClr val="333333"/>
                </a:solidFill>
                <a:latin typeface="OpenSans"/>
              </a:rPr>
              <a:t>5. Réunir les bâtonnets afin de les mettre tous au même niveau.</a:t>
            </a:r>
            <a:br>
              <a:rPr lang="fr-FR" sz="1400" dirty="0">
                <a:solidFill>
                  <a:srgbClr val="333333"/>
                </a:solidFill>
                <a:latin typeface="OpenSans"/>
              </a:rPr>
            </a:br>
            <a:r>
              <a:rPr lang="fr-FR" sz="1400" dirty="0">
                <a:solidFill>
                  <a:srgbClr val="333333"/>
                </a:solidFill>
                <a:latin typeface="OpenSans"/>
              </a:rPr>
              <a:t>6. Découper des dés de 2 </a:t>
            </a:r>
            <a:r>
              <a:rPr lang="fr-FR" sz="1400" dirty="0" err="1">
                <a:solidFill>
                  <a:srgbClr val="333333"/>
                </a:solidFill>
                <a:latin typeface="OpenSans"/>
              </a:rPr>
              <a:t>mm.</a:t>
            </a:r>
            <a:endParaRPr lang="fr-FR" sz="1400" b="0" i="0" dirty="0">
              <a:solidFill>
                <a:srgbClr val="333333"/>
              </a:solidFill>
              <a:effectLst/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207708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633729" y="1000165"/>
            <a:ext cx="6999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C" sz="6000" b="1" dirty="0" smtClean="0"/>
              <a:t>BÂTONNET</a:t>
            </a:r>
            <a:endParaRPr lang="es-EC" sz="6000" b="1" dirty="0"/>
          </a:p>
        </p:txBody>
      </p:sp>
      <p:pic>
        <p:nvPicPr>
          <p:cNvPr id="8196" name="Picture 4" descr="Knife Cuts 101: A Guide to Mastering 10 Different Cuts | Openf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64" y="3156333"/>
            <a:ext cx="4789414" cy="239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743978" y="3338023"/>
            <a:ext cx="52803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400" dirty="0">
                <a:solidFill>
                  <a:srgbClr val="333333"/>
                </a:solidFill>
                <a:latin typeface="OpenSans"/>
              </a:rPr>
              <a:t>Pour réaliser des bâtonnets :</a:t>
            </a:r>
          </a:p>
          <a:p>
            <a:pPr fontAlgn="base"/>
            <a:r>
              <a:rPr lang="fr-FR" sz="1400" dirty="0">
                <a:solidFill>
                  <a:srgbClr val="333333"/>
                </a:solidFill>
                <a:latin typeface="OpenSans"/>
              </a:rPr>
              <a:t>1. Commencer par couper le légume en tronçons de 5 cm de long comme pour une Julienne.</a:t>
            </a:r>
            <a:br>
              <a:rPr lang="fr-FR" sz="1400" dirty="0">
                <a:solidFill>
                  <a:srgbClr val="333333"/>
                </a:solidFill>
                <a:latin typeface="OpenSans"/>
              </a:rPr>
            </a:br>
            <a:r>
              <a:rPr lang="fr-FR" sz="1400" dirty="0">
                <a:solidFill>
                  <a:srgbClr val="333333"/>
                </a:solidFill>
                <a:latin typeface="OpenSans"/>
              </a:rPr>
              <a:t>2. Découper des lamelles de 3 mm d’épaisseur dans ces tronçons.</a:t>
            </a:r>
            <a:br>
              <a:rPr lang="fr-FR" sz="1400" dirty="0">
                <a:solidFill>
                  <a:srgbClr val="333333"/>
                </a:solidFill>
                <a:latin typeface="OpenSans"/>
              </a:rPr>
            </a:br>
            <a:r>
              <a:rPr lang="fr-FR" sz="1400" dirty="0">
                <a:solidFill>
                  <a:srgbClr val="333333"/>
                </a:solidFill>
                <a:latin typeface="OpenSans"/>
              </a:rPr>
              <a:t>3. Réunir les lamelles les unes sur les autres afin de reconstituer la forme du légume.</a:t>
            </a:r>
            <a:br>
              <a:rPr lang="fr-FR" sz="1400" dirty="0">
                <a:solidFill>
                  <a:srgbClr val="333333"/>
                </a:solidFill>
                <a:latin typeface="OpenSans"/>
              </a:rPr>
            </a:br>
            <a:r>
              <a:rPr lang="fr-FR" sz="1400" dirty="0">
                <a:solidFill>
                  <a:srgbClr val="333333"/>
                </a:solidFill>
                <a:latin typeface="OpenSans"/>
              </a:rPr>
              <a:t>4. Détailler des bâtonnets de 3 mm dans la longueur des lamelles.</a:t>
            </a:r>
            <a:endParaRPr lang="fr-FR" sz="1400" b="0" i="0" dirty="0">
              <a:solidFill>
                <a:srgbClr val="333333"/>
              </a:solidFill>
              <a:effectLst/>
              <a:latin typeface="OpenSan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980349" y="2647013"/>
            <a:ext cx="28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CARACTERISTIQUES</a:t>
            </a:r>
            <a:endParaRPr lang="es-EC" sz="2000" b="1" dirty="0"/>
          </a:p>
        </p:txBody>
      </p:sp>
    </p:spTree>
    <p:extLst>
      <p:ext uri="{BB962C8B-B14F-4D97-AF65-F5344CB8AC3E}">
        <p14:creationId xmlns:p14="http://schemas.microsoft.com/office/powerpoint/2010/main" val="84581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633729" y="1000165"/>
            <a:ext cx="6999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000" b="1" dirty="0" smtClean="0"/>
              <a:t>MIREPOIX</a:t>
            </a:r>
            <a:endParaRPr lang="es-EC" sz="6000" b="1" dirty="0"/>
          </a:p>
        </p:txBody>
      </p:sp>
      <p:pic>
        <p:nvPicPr>
          <p:cNvPr id="7170" name="Picture 2" descr="Herramientas para cortar verdura en la cocina profes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20" y="3325681"/>
            <a:ext cx="4064289" cy="203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7031866" y="2699353"/>
            <a:ext cx="28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CARACTERISTIQUES</a:t>
            </a:r>
            <a:endParaRPr lang="es-EC" sz="2000" b="1" dirty="0"/>
          </a:p>
        </p:txBody>
      </p:sp>
      <p:sp>
        <p:nvSpPr>
          <p:cNvPr id="2" name="Rectángulo 1"/>
          <p:cNvSpPr/>
          <p:nvPr/>
        </p:nvSpPr>
        <p:spPr>
          <a:xfrm>
            <a:off x="5520744" y="3325681"/>
            <a:ext cx="53103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400" dirty="0">
                <a:solidFill>
                  <a:srgbClr val="333333"/>
                </a:solidFill>
                <a:latin typeface="OpenSans"/>
              </a:rPr>
              <a:t>Pour exécuter une découpe en Mirepoix :</a:t>
            </a:r>
          </a:p>
          <a:p>
            <a:pPr fontAlgn="base"/>
            <a:r>
              <a:rPr lang="fr-FR" sz="1400" dirty="0">
                <a:solidFill>
                  <a:srgbClr val="333333"/>
                </a:solidFill>
                <a:latin typeface="OpenSans"/>
              </a:rPr>
              <a:t>1. Commencer par couper le légume en tronçons de 5 cm de long comme pour une Julienne.</a:t>
            </a:r>
            <a:br>
              <a:rPr lang="fr-FR" sz="1400" dirty="0">
                <a:solidFill>
                  <a:srgbClr val="333333"/>
                </a:solidFill>
                <a:latin typeface="OpenSans"/>
              </a:rPr>
            </a:br>
            <a:r>
              <a:rPr lang="fr-FR" sz="1400" dirty="0">
                <a:solidFill>
                  <a:srgbClr val="333333"/>
                </a:solidFill>
                <a:latin typeface="OpenSans"/>
              </a:rPr>
              <a:t>2. Découper des lamelles de 1-1,5 cm d’épaisseur dans ces tronçons.</a:t>
            </a:r>
            <a:br>
              <a:rPr lang="fr-FR" sz="1400" dirty="0">
                <a:solidFill>
                  <a:srgbClr val="333333"/>
                </a:solidFill>
                <a:latin typeface="OpenSans"/>
              </a:rPr>
            </a:br>
            <a:r>
              <a:rPr lang="fr-FR" sz="1400" dirty="0">
                <a:solidFill>
                  <a:srgbClr val="333333"/>
                </a:solidFill>
                <a:latin typeface="OpenSans"/>
              </a:rPr>
              <a:t>3. Réunir les lamelles les unes sur les autres afin de reconstituer la forme du légume.</a:t>
            </a:r>
            <a:br>
              <a:rPr lang="fr-FR" sz="1400" dirty="0">
                <a:solidFill>
                  <a:srgbClr val="333333"/>
                </a:solidFill>
                <a:latin typeface="OpenSans"/>
              </a:rPr>
            </a:br>
            <a:r>
              <a:rPr lang="fr-FR" sz="1400" dirty="0">
                <a:solidFill>
                  <a:srgbClr val="333333"/>
                </a:solidFill>
                <a:latin typeface="OpenSans"/>
              </a:rPr>
              <a:t>4. Détailler des bâtonnets de 1-1,5 cm dans la longueur des lamelles.</a:t>
            </a:r>
            <a:br>
              <a:rPr lang="fr-FR" sz="1400" dirty="0">
                <a:solidFill>
                  <a:srgbClr val="333333"/>
                </a:solidFill>
                <a:latin typeface="OpenSans"/>
              </a:rPr>
            </a:br>
            <a:r>
              <a:rPr lang="fr-FR" sz="1400" dirty="0">
                <a:solidFill>
                  <a:srgbClr val="333333"/>
                </a:solidFill>
                <a:latin typeface="OpenSans"/>
              </a:rPr>
              <a:t>5. Réunir les bâtonnets afin de les mettre tous au même niveau.</a:t>
            </a:r>
            <a:br>
              <a:rPr lang="fr-FR" sz="1400" dirty="0">
                <a:solidFill>
                  <a:srgbClr val="333333"/>
                </a:solidFill>
                <a:latin typeface="OpenSans"/>
              </a:rPr>
            </a:br>
            <a:r>
              <a:rPr lang="fr-FR" sz="1400" dirty="0">
                <a:solidFill>
                  <a:srgbClr val="333333"/>
                </a:solidFill>
                <a:latin typeface="OpenSans"/>
              </a:rPr>
              <a:t>6. Découper des dés de 1-1,5 cm.</a:t>
            </a:r>
            <a:endParaRPr lang="fr-FR" sz="1400" b="0" i="0" dirty="0">
              <a:solidFill>
                <a:srgbClr val="333333"/>
              </a:solidFill>
              <a:effectLst/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372554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633729" y="1000165"/>
            <a:ext cx="6999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000" b="1" dirty="0" smtClean="0"/>
              <a:t>JULIENNE</a:t>
            </a:r>
            <a:endParaRPr lang="es-EC" sz="6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7328080" y="2832252"/>
            <a:ext cx="28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CARACTERISTIQUES</a:t>
            </a:r>
            <a:endParaRPr lang="es-EC" sz="2000" b="1" dirty="0"/>
          </a:p>
        </p:txBody>
      </p:sp>
      <p:pic>
        <p:nvPicPr>
          <p:cNvPr id="6150" name="Picture 6" descr="▷ 6 cortes básicos de verduras y legumbres que debes saber • Appet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60" y="2651948"/>
            <a:ext cx="4551218" cy="303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018727" y="3476522"/>
            <a:ext cx="4966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400" dirty="0">
                <a:solidFill>
                  <a:srgbClr val="333333"/>
                </a:solidFill>
                <a:latin typeface="OpenSans"/>
              </a:rPr>
              <a:t>Pour réaliser une Julienne :</a:t>
            </a:r>
          </a:p>
          <a:p>
            <a:pPr fontAlgn="base"/>
            <a:r>
              <a:rPr lang="fr-FR" sz="1400" dirty="0">
                <a:solidFill>
                  <a:srgbClr val="333333"/>
                </a:solidFill>
                <a:latin typeface="OpenSans"/>
              </a:rPr>
              <a:t>1. Commencer par couper le légume en tronçons de 5 cm de long.</a:t>
            </a:r>
            <a:br>
              <a:rPr lang="fr-FR" sz="1400" dirty="0">
                <a:solidFill>
                  <a:srgbClr val="333333"/>
                </a:solidFill>
                <a:latin typeface="OpenSans"/>
              </a:rPr>
            </a:br>
            <a:r>
              <a:rPr lang="fr-FR" sz="1400" dirty="0">
                <a:solidFill>
                  <a:srgbClr val="333333"/>
                </a:solidFill>
                <a:latin typeface="OpenSans"/>
              </a:rPr>
              <a:t>2. Découper des lamelles de 1 mm d’épaisseur dans ces tronçons.</a:t>
            </a:r>
            <a:br>
              <a:rPr lang="fr-FR" sz="1400" dirty="0">
                <a:solidFill>
                  <a:srgbClr val="333333"/>
                </a:solidFill>
                <a:latin typeface="OpenSans"/>
              </a:rPr>
            </a:br>
            <a:r>
              <a:rPr lang="fr-FR" sz="1400" dirty="0">
                <a:solidFill>
                  <a:srgbClr val="333333"/>
                </a:solidFill>
                <a:latin typeface="OpenSans"/>
              </a:rPr>
              <a:t>3. Réunir les lamelles les unes sur les autres afin de reconstituer la forme du légume.</a:t>
            </a:r>
            <a:br>
              <a:rPr lang="fr-FR" sz="1400" dirty="0">
                <a:solidFill>
                  <a:srgbClr val="333333"/>
                </a:solidFill>
                <a:latin typeface="OpenSans"/>
              </a:rPr>
            </a:br>
            <a:r>
              <a:rPr lang="fr-FR" sz="1400" dirty="0">
                <a:solidFill>
                  <a:srgbClr val="333333"/>
                </a:solidFill>
                <a:latin typeface="OpenSans"/>
              </a:rPr>
              <a:t>4. Détailler des bâtonnets de 1 mm dans la longueur des lamelles.</a:t>
            </a:r>
            <a:endParaRPr lang="fr-FR" sz="1400" b="0" i="0" dirty="0">
              <a:solidFill>
                <a:srgbClr val="333333"/>
              </a:solidFill>
              <a:effectLst/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350345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633729" y="1000165"/>
            <a:ext cx="6999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000" b="1" dirty="0" smtClean="0"/>
              <a:t>CHIFFONADE</a:t>
            </a:r>
            <a:endParaRPr lang="es-EC" sz="6000" b="1" dirty="0"/>
          </a:p>
        </p:txBody>
      </p:sp>
      <p:pic>
        <p:nvPicPr>
          <p:cNvPr id="5122" name="Picture 2" descr="Pin en karla vianey cab ramir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30" y="2821233"/>
            <a:ext cx="42862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7070503" y="2821233"/>
            <a:ext cx="28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CARACTERISTIQUES</a:t>
            </a:r>
            <a:endParaRPr lang="es-EC" sz="2000" b="1" dirty="0"/>
          </a:p>
        </p:txBody>
      </p:sp>
      <p:sp>
        <p:nvSpPr>
          <p:cNvPr id="2" name="Rectángulo 1"/>
          <p:cNvSpPr/>
          <p:nvPr/>
        </p:nvSpPr>
        <p:spPr>
          <a:xfrm>
            <a:off x="5816958" y="3584245"/>
            <a:ext cx="5181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4D3834"/>
                </a:solidFill>
                <a:latin typeface="Arial" panose="020B0604020202020204" pitchFamily="34" charset="0"/>
              </a:rPr>
              <a:t>Laver la salade entière ou épluchée en feuilles. </a:t>
            </a:r>
            <a:endParaRPr lang="fr-FR" sz="1400" dirty="0" smtClean="0">
              <a:solidFill>
                <a:srgbClr val="4D3834"/>
              </a:solidFill>
              <a:latin typeface="Arial" panose="020B0604020202020204" pitchFamily="34" charset="0"/>
            </a:endParaRPr>
          </a:p>
          <a:p>
            <a:r>
              <a:rPr lang="fr-FR" sz="1400" dirty="0" smtClean="0">
                <a:solidFill>
                  <a:srgbClr val="4D3834"/>
                </a:solidFill>
                <a:latin typeface="Arial" panose="020B0604020202020204" pitchFamily="34" charset="0"/>
              </a:rPr>
              <a:t>Récupérer </a:t>
            </a:r>
            <a:r>
              <a:rPr lang="fr-FR" sz="1400" dirty="0">
                <a:solidFill>
                  <a:srgbClr val="4D3834"/>
                </a:solidFill>
                <a:latin typeface="Arial" panose="020B0604020202020204" pitchFamily="34" charset="0"/>
              </a:rPr>
              <a:t>les plus belles feuilles et enlever les côtes. Superposer et rouler les feuilles comme un gros cigare. </a:t>
            </a:r>
            <a:endParaRPr lang="fr-FR" sz="1400" dirty="0" smtClean="0">
              <a:solidFill>
                <a:srgbClr val="4D3834"/>
              </a:solidFill>
              <a:latin typeface="Arial" panose="020B0604020202020204" pitchFamily="34" charset="0"/>
            </a:endParaRPr>
          </a:p>
          <a:p>
            <a:r>
              <a:rPr lang="fr-FR" sz="1400" dirty="0" smtClean="0">
                <a:solidFill>
                  <a:srgbClr val="4D3834"/>
                </a:solidFill>
                <a:latin typeface="Arial" panose="020B0604020202020204" pitchFamily="34" charset="0"/>
              </a:rPr>
              <a:t>Avec </a:t>
            </a:r>
            <a:r>
              <a:rPr lang="fr-FR" sz="1400" dirty="0">
                <a:solidFill>
                  <a:srgbClr val="4D3834"/>
                </a:solidFill>
                <a:latin typeface="Arial" panose="020B0604020202020204" pitchFamily="34" charset="0"/>
              </a:rPr>
              <a:t>un couteau large et bien aiguisé, couper le rouleau chaque centimètre. </a:t>
            </a:r>
            <a:endParaRPr lang="fr-FR" sz="1400" dirty="0" smtClean="0">
              <a:solidFill>
                <a:srgbClr val="4D3834"/>
              </a:solidFill>
              <a:latin typeface="Arial" panose="020B0604020202020204" pitchFamily="34" charset="0"/>
            </a:endParaRPr>
          </a:p>
          <a:p>
            <a:r>
              <a:rPr lang="fr-FR" sz="1400" dirty="0" smtClean="0">
                <a:solidFill>
                  <a:srgbClr val="4D3834"/>
                </a:solidFill>
                <a:latin typeface="Arial" panose="020B0604020202020204" pitchFamily="34" charset="0"/>
              </a:rPr>
              <a:t>Utilisation </a:t>
            </a:r>
            <a:r>
              <a:rPr lang="fr-FR" sz="1400" dirty="0">
                <a:solidFill>
                  <a:srgbClr val="4D3834"/>
                </a:solidFill>
                <a:latin typeface="Arial" panose="020B0604020202020204" pitchFamily="34" charset="0"/>
              </a:rPr>
              <a:t>: dans un sandwich ou pour présenter de la charcuterie.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35560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633729" y="1000165"/>
            <a:ext cx="6999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000" b="1" dirty="0" smtClean="0"/>
              <a:t>VICHY</a:t>
            </a:r>
            <a:endParaRPr lang="es-EC" sz="6000" b="1" dirty="0"/>
          </a:p>
        </p:txBody>
      </p:sp>
      <p:pic>
        <p:nvPicPr>
          <p:cNvPr id="4098" name="Picture 2" descr="Técnicas básicas de cocina I. Cómo cortar las verduras | by Recetix |  Recetix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03" y="2827185"/>
            <a:ext cx="4127511" cy="309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7353838" y="2827185"/>
            <a:ext cx="2807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CARACTERISTIQUES</a:t>
            </a:r>
            <a:endParaRPr lang="es-EC" sz="2000" b="1" dirty="0"/>
          </a:p>
        </p:txBody>
      </p:sp>
      <p:sp>
        <p:nvSpPr>
          <p:cNvPr id="2" name="Rectángulo 1"/>
          <p:cNvSpPr/>
          <p:nvPr/>
        </p:nvSpPr>
        <p:spPr>
          <a:xfrm>
            <a:off x="5709635" y="3401843"/>
            <a:ext cx="50957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4D3834"/>
                </a:solidFill>
                <a:latin typeface="Arial" panose="020B0604020202020204" pitchFamily="34" charset="0"/>
              </a:rPr>
              <a:t>Laver la salade entière ou épluchée en feuilles. </a:t>
            </a:r>
            <a:endParaRPr lang="fr-FR" sz="1400" dirty="0" smtClean="0">
              <a:solidFill>
                <a:srgbClr val="4D3834"/>
              </a:solidFill>
              <a:latin typeface="Arial" panose="020B0604020202020204" pitchFamily="34" charset="0"/>
            </a:endParaRPr>
          </a:p>
          <a:p>
            <a:r>
              <a:rPr lang="fr-FR" sz="1400" dirty="0" smtClean="0">
                <a:solidFill>
                  <a:srgbClr val="4D3834"/>
                </a:solidFill>
                <a:latin typeface="Arial" panose="020B0604020202020204" pitchFamily="34" charset="0"/>
              </a:rPr>
              <a:t>Récupérer </a:t>
            </a:r>
            <a:r>
              <a:rPr lang="fr-FR" sz="1400" dirty="0">
                <a:solidFill>
                  <a:srgbClr val="4D3834"/>
                </a:solidFill>
                <a:latin typeface="Arial" panose="020B0604020202020204" pitchFamily="34" charset="0"/>
              </a:rPr>
              <a:t>les plus belles feuilles et enlever les côtes. Superposer et rouler les feuilles comme un gros cigare. </a:t>
            </a:r>
            <a:endParaRPr lang="fr-FR" sz="1400" dirty="0" smtClean="0">
              <a:solidFill>
                <a:srgbClr val="4D3834"/>
              </a:solidFill>
              <a:latin typeface="Arial" panose="020B0604020202020204" pitchFamily="34" charset="0"/>
            </a:endParaRPr>
          </a:p>
          <a:p>
            <a:r>
              <a:rPr lang="fr-FR" sz="1400" dirty="0" smtClean="0">
                <a:solidFill>
                  <a:srgbClr val="4D3834"/>
                </a:solidFill>
                <a:latin typeface="Arial" panose="020B0604020202020204" pitchFamily="34" charset="0"/>
              </a:rPr>
              <a:t>Avec </a:t>
            </a:r>
            <a:r>
              <a:rPr lang="fr-FR" sz="1400" dirty="0">
                <a:solidFill>
                  <a:srgbClr val="4D3834"/>
                </a:solidFill>
                <a:latin typeface="Arial" panose="020B0604020202020204" pitchFamily="34" charset="0"/>
              </a:rPr>
              <a:t>un couteau large et bien aiguisé, couper le rouleau chaque centimètre. </a:t>
            </a:r>
            <a:endParaRPr lang="fr-FR" sz="1400" dirty="0" smtClean="0">
              <a:solidFill>
                <a:srgbClr val="4D3834"/>
              </a:solidFill>
              <a:latin typeface="Arial" panose="020B0604020202020204" pitchFamily="34" charset="0"/>
            </a:endParaRPr>
          </a:p>
          <a:p>
            <a:r>
              <a:rPr lang="fr-FR" sz="1400" dirty="0" smtClean="0">
                <a:solidFill>
                  <a:srgbClr val="4D3834"/>
                </a:solidFill>
                <a:latin typeface="Arial" panose="020B0604020202020204" pitchFamily="34" charset="0"/>
              </a:rPr>
              <a:t>Utilisation </a:t>
            </a:r>
            <a:r>
              <a:rPr lang="fr-FR" sz="1400" dirty="0">
                <a:solidFill>
                  <a:srgbClr val="4D3834"/>
                </a:solidFill>
                <a:latin typeface="Arial" panose="020B0604020202020204" pitchFamily="34" charset="0"/>
              </a:rPr>
              <a:t>: dans un sandwich ou pour présenter de la charcuterie.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66698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155</TotalTime>
  <Words>229</Words>
  <Application>Microsoft Office PowerPoint</Application>
  <PresentationFormat>Panorámica</PresentationFormat>
  <Paragraphs>32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Garamond</vt:lpstr>
      <vt:lpstr>OpenSans</vt:lpstr>
      <vt:lpstr>Orgánico</vt:lpstr>
      <vt:lpstr>LESSON 1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Victoria</dc:creator>
  <cp:lastModifiedBy>Victoria</cp:lastModifiedBy>
  <cp:revision>11</cp:revision>
  <dcterms:created xsi:type="dcterms:W3CDTF">2020-09-27T14:35:47Z</dcterms:created>
  <dcterms:modified xsi:type="dcterms:W3CDTF">2020-09-28T16:32:05Z</dcterms:modified>
</cp:coreProperties>
</file>