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AD34-CE82-442C-87CB-489399972271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05617-3526-498C-B386-5927CA46AB6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82333-226A-4174-A479-B2C0FE5CE2B4}" type="slidenum">
              <a:rPr lang="en-US"/>
              <a:pPr/>
              <a:t>8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P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c/RERdeT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FCE9-2B2C-4727-8803-4DBFA28ED5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Jean-Claude_Marie_Vicent_de_Gournay" TargetMode="External"/><Relationship Id="rId7" Type="http://schemas.openxmlformats.org/officeDocument/2006/relationships/hyperlink" Target="http://es.wikipedia.org/wiki/Laissez_faire" TargetMode="External"/><Relationship Id="rId2" Type="http://schemas.openxmlformats.org/officeDocument/2006/relationships/hyperlink" Target="http://es.wikipedia.org/wiki/Franc%C3%A9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Econom%C3%ADa" TargetMode="External"/><Relationship Id="rId5" Type="http://schemas.openxmlformats.org/officeDocument/2006/relationships/hyperlink" Target="http://es.wikipedia.org/wiki/Siglo_XVII" TargetMode="External"/><Relationship Id="rId4" Type="http://schemas.openxmlformats.org/officeDocument/2006/relationships/hyperlink" Target="http://es.wikipedia.org/wiki/Fisiocraci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nivision.com/content/content.jhtml?chid=6&amp;schid=12185&amp;secid=12186&amp;cid=1152779&amp;pagenum=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512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6358C-CCCF-416D-9A93-EB0236FE981A}" type="slidenum">
              <a:rPr lang="en-US"/>
              <a:pPr/>
              <a:t>1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696200" cy="2057400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Liderazgo</a:t>
            </a:r>
            <a:r>
              <a:rPr lang="en-US" sz="4000" dirty="0" smtClean="0"/>
              <a:t> </a:t>
            </a:r>
            <a:r>
              <a:rPr lang="en-US" sz="4000" dirty="0" err="1" smtClean="0"/>
              <a:t>educativo</a:t>
            </a:r>
            <a:r>
              <a:rPr lang="en-US" sz="4000" dirty="0" smtClean="0"/>
              <a:t>: </a:t>
            </a:r>
            <a:r>
              <a:rPr lang="en-US" sz="4000" dirty="0" err="1" smtClean="0"/>
              <a:t>sus</a:t>
            </a:r>
            <a:r>
              <a:rPr lang="en-US" sz="4000" dirty="0" smtClean="0"/>
              <a:t> </a:t>
            </a:r>
            <a:r>
              <a:rPr lang="en-US" sz="4000" dirty="0" err="1" smtClean="0"/>
              <a:t>estilos</a:t>
            </a:r>
            <a:r>
              <a:rPr lang="en-US" sz="4000" dirty="0" smtClean="0"/>
              <a:t> y </a:t>
            </a:r>
            <a:r>
              <a:rPr lang="en-US" sz="4000" dirty="0" err="1" smtClean="0"/>
              <a:t>particularidades</a:t>
            </a:r>
            <a:r>
              <a:rPr lang="en-US" sz="4000" dirty="0" smtClean="0"/>
              <a:t>, claves del </a:t>
            </a:r>
            <a:r>
              <a:rPr lang="en-US" sz="4000" dirty="0" err="1" smtClean="0"/>
              <a:t>éxito</a:t>
            </a:r>
            <a:r>
              <a:rPr lang="en-US" sz="4000" dirty="0" smtClean="0"/>
              <a:t> </a:t>
            </a:r>
            <a:r>
              <a:rPr lang="en-US" sz="4000" dirty="0" err="1" smtClean="0"/>
              <a:t>académico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CONTINUACIÓN</a:t>
            </a:r>
            <a:endParaRPr lang="en-US" sz="4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5562600" cy="1752600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189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Universidad de Puerto Rico en Ponce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Academia de Directores 2007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Oficina del Rector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latin typeface="Century Schoolbook" pitchFamily="18" charset="0"/>
              </a:rPr>
              <a:t>Rosario Esther Ríos de Torres, Ph. D.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latin typeface="Century Schoolbook" pitchFamily="18" charset="0"/>
              </a:rPr>
              <a:t>mayo 2007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9459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BA8D3C-D1BE-44CD-9DBC-46825FB478F2}" type="slidenum">
              <a:rPr lang="en-US"/>
              <a:pPr/>
              <a:t>10</a:t>
            </a:fld>
            <a:endParaRPr 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2362200" cy="4572000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189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1800" b="1" smtClean="0"/>
              <a:t>No todos los supervisores y administradores son líderes.</a:t>
            </a:r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/>
            <a:r>
              <a:rPr lang="en-US" sz="1800" b="1" smtClean="0"/>
              <a:t>Esta inferencia no sólo se puede sostener por hechos, sino que puede refrendarse por medio de la revisión semántica de los vocablos.</a:t>
            </a:r>
          </a:p>
          <a:p>
            <a:pPr eaLnBrk="1" hangingPunct="1">
              <a:buFontTx/>
              <a:buNone/>
            </a:pPr>
            <a:endParaRPr lang="en-US" sz="1800" b="1" smtClean="0"/>
          </a:p>
        </p:txBody>
      </p:sp>
      <p:graphicFrame>
        <p:nvGraphicFramePr>
          <p:cNvPr id="28719" name="Group 47"/>
          <p:cNvGraphicFramePr>
            <a:graphicFrameLocks noGrp="1"/>
          </p:cNvGraphicFramePr>
          <p:nvPr>
            <p:ph sz="half" idx="2"/>
          </p:nvPr>
        </p:nvGraphicFramePr>
        <p:xfrm>
          <a:off x="3352800" y="2057400"/>
          <a:ext cx="5334000" cy="3048000"/>
        </p:xfrm>
        <a:graphic>
          <a:graphicData uri="http://schemas.openxmlformats.org/drawingml/2006/table">
            <a:tbl>
              <a:tblPr/>
              <a:tblGrid>
                <a:gridCol w="1676400"/>
                <a:gridCol w="1879600"/>
                <a:gridCol w="1778000"/>
              </a:tblGrid>
              <a:tr h="12668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líder transaccional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rgbClr val="FFE2A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líder transformacional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rgbClr val="FFE2A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líder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"laissez faire, laissez passer"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rgbClr val="FFE2A7"/>
                        </a:gs>
                      </a:gsLst>
                      <a:lin ang="0" scaled="1"/>
                    </a:gradFill>
                  </a:tcPr>
                </a:tc>
              </a:tr>
              <a:tr h="17811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Establece tratos.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Negocia.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Establece convenios.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rgbClr val="FFE2A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Consiente.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Ajusta.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Llega a acuerdos por consenso.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rgbClr val="FFE2A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Deja hacer.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Impera un anarquismo.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 neo-liberalista.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rgbClr val="FFE2A7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331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43EFD-5DC9-4309-A419-6334A6967799}" type="slidenum">
              <a:rPr lang="en-US"/>
              <a:pPr/>
              <a:t>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b="1" smtClean="0"/>
              <a:t>Los estilos de liderazgo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gradFill rotWithShape="1">
            <a:gsLst>
              <a:gs pos="0">
                <a:srgbClr val="E2F8B2"/>
              </a:gs>
              <a:gs pos="100000">
                <a:srgbClr val="FFE2A7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La literatura científico – investigativa clasifica tres: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El liderazgo </a:t>
            </a:r>
            <a:r>
              <a:rPr lang="en-US" sz="2400" b="1" smtClean="0"/>
              <a:t>transaccional</a:t>
            </a:r>
          </a:p>
          <a:p>
            <a:pPr lvl="1" eaLnBrk="1" hangingPunct="1">
              <a:lnSpc>
                <a:spcPct val="80000"/>
              </a:lnSpc>
            </a:pPr>
            <a:endParaRPr lang="en-US" sz="2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El liderazgo </a:t>
            </a:r>
            <a:r>
              <a:rPr lang="en-US" sz="2400" b="1" smtClean="0"/>
              <a:t>transformacional</a:t>
            </a:r>
          </a:p>
          <a:p>
            <a:pPr lvl="1" eaLnBrk="1" hangingPunct="1">
              <a:lnSpc>
                <a:spcPct val="80000"/>
              </a:lnSpc>
            </a:pPr>
            <a:endParaRPr lang="en-US" sz="2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El liderazgo </a:t>
            </a:r>
            <a:r>
              <a:rPr lang="en-US" sz="2400" b="1" i="1" smtClean="0"/>
              <a:t>"laissez faire, laissez passer"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expresión </a:t>
            </a:r>
            <a:r>
              <a:rPr lang="en-US" sz="2000" smtClean="0">
                <a:hlinkClick r:id="rId2" tooltip="Francés"/>
              </a:rPr>
              <a:t>francesa</a:t>
            </a:r>
            <a:r>
              <a:rPr lang="en-US" sz="2000" smtClean="0"/>
              <a:t> que significa </a:t>
            </a:r>
            <a:r>
              <a:rPr lang="en-US" sz="2000" i="1" smtClean="0"/>
              <a:t>"dejad hacer, dejad pasar"</a:t>
            </a:r>
            <a:r>
              <a:rPr lang="en-US" sz="2000" smtClean="0"/>
              <a:t>, refiriéndose a libertad manufacturera y libertad aduanera. Fue usada por vez primera por </a:t>
            </a:r>
            <a:r>
              <a:rPr lang="en-US" sz="2000" smtClean="0">
                <a:hlinkClick r:id="rId3" tooltip="Jean-Claude Marie Vicent de Gournay"/>
              </a:rPr>
              <a:t>Jean-Claude Marie Vicent de Gournay</a:t>
            </a:r>
            <a:r>
              <a:rPr lang="en-US" sz="2000" smtClean="0"/>
              <a:t>, </a:t>
            </a:r>
            <a:r>
              <a:rPr lang="en-US" sz="2000" smtClean="0">
                <a:hlinkClick r:id="rId4" tooltip="Fisiocracia"/>
              </a:rPr>
              <a:t>fisiócrata</a:t>
            </a:r>
            <a:r>
              <a:rPr lang="en-US" sz="2000" smtClean="0"/>
              <a:t> del </a:t>
            </a:r>
            <a:r>
              <a:rPr lang="en-US" sz="2000" smtClean="0">
                <a:hlinkClick r:id="rId5" tooltip="Siglo XVII"/>
              </a:rPr>
              <a:t>siglo XVII</a:t>
            </a:r>
            <a:r>
              <a:rPr lang="en-US" sz="2000" smtClean="0"/>
              <a:t>, contra la interferencia del gobierno en la </a:t>
            </a:r>
            <a:r>
              <a:rPr lang="en-US" sz="2000" smtClean="0">
                <a:hlinkClick r:id="rId6" tooltip="Economía"/>
              </a:rPr>
              <a:t>economía</a:t>
            </a:r>
            <a:r>
              <a:rPr lang="en-US" sz="2000" smtClean="0"/>
              <a:t>.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n-US" sz="900" smtClean="0"/>
              <a:t>                                                                                  </a:t>
            </a:r>
            <a:r>
              <a:rPr lang="en-US" sz="1000" smtClean="0">
                <a:hlinkClick r:id="rId7"/>
              </a:rPr>
              <a:t>http://es.wikipedia.org/wiki/Laissez_faire</a:t>
            </a:r>
            <a:endParaRPr lang="en-US" sz="1000" smtClean="0"/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03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FEE109-2C8B-426A-962F-3F6D1C495193}" type="slidenum">
              <a:rPr lang="en-US"/>
              <a:pPr/>
              <a:t>3</a:t>
            </a:fld>
            <a:endParaRPr lang="en-US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b="1" smtClean="0"/>
              <a:t>El liderazgo transaccional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gradFill rotWithShape="1">
            <a:gsLst>
              <a:gs pos="0">
                <a:srgbClr val="FFE2A7"/>
              </a:gs>
              <a:gs pos="100000">
                <a:schemeClr val="accent1"/>
              </a:gs>
            </a:gsLst>
            <a:lin ang="18900000" scaled="1"/>
          </a:gra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Conlleva la acción y efecto de</a:t>
            </a:r>
            <a:endParaRPr lang="en-US" b="1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16389" name="Diagram 5"/>
          <p:cNvGraphicFramePr>
            <a:graphicFrameLocks/>
          </p:cNvGraphicFramePr>
          <p:nvPr/>
        </p:nvGraphicFramePr>
        <p:xfrm>
          <a:off x="1524000" y="2438400"/>
          <a:ext cx="6629400" cy="36576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6858000" y="1295400"/>
            <a:ext cx="1828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transigir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6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433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DA6E3-1C8B-4EC1-B2D9-D6370BB6861A}" type="slidenum">
              <a:rPr lang="en-US"/>
              <a:pPr/>
              <a:t>4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b="1" smtClean="0"/>
              <a:t>Transigir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239000" cy="4525963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Consentir en parte con lo que no se cree justo, rezonable o verdadero, a fin de acabar con una diferencia o disputa.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Ajustar algún punto dudoso o litigoso, para convenir voluntariamente las partes, en algún medio que componga y parta la diferencia de la disputa.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Llegar a un acuerdo por consenso, por consentimiento, entre los miembros de un grupo o de varios grupos.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2101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ACEDBF-9FB0-491B-8EC7-0426B27DACFF}" type="slidenum">
              <a:rPr lang="en-US"/>
              <a:pPr/>
              <a:t>5</a:t>
            </a:fld>
            <a:endParaRPr lang="en-US"/>
          </a:p>
        </p:txBody>
      </p:sp>
      <p:sp>
        <p:nvSpPr>
          <p:cNvPr id="210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</p:spPr>
        <p:txBody>
          <a:bodyPr/>
          <a:lstStyle/>
          <a:p>
            <a:pPr eaLnBrk="1" hangingPunct="1"/>
            <a:r>
              <a:rPr lang="en-US" b="1" smtClean="0"/>
              <a:t>El liderazgo transformacional</a:t>
            </a:r>
          </a:p>
        </p:txBody>
      </p:sp>
      <p:sp>
        <p:nvSpPr>
          <p:cNvPr id="2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267200" cy="4038600"/>
          </a:xfrm>
          <a:gradFill rotWithShape="1">
            <a:gsLst>
              <a:gs pos="0">
                <a:srgbClr val="D7FF65"/>
              </a:gs>
              <a:gs pos="100000">
                <a:schemeClr val="accent1"/>
              </a:gs>
            </a:gsLst>
            <a:lin ang="189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     “Los estudios sobre liderazgo no constituyen una novedad en Europa y EEUU, ya que en los últimos 60 años contamos con investigaciones consistentes sobre el tema en diferentes ámbitos, tanto en el marco de las organizaciones comerciales y económicas como en las empresas de servicios, ya sean del ámbito de la salud, educativas u otras”.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        Bernal Agudo (2001)</a:t>
            </a:r>
            <a:r>
              <a:rPr lang="en-US" sz="2000" smtClean="0"/>
              <a:t> </a:t>
            </a:r>
          </a:p>
        </p:txBody>
      </p:sp>
      <p:sp>
        <p:nvSpPr>
          <p:cNvPr id="2104" name="AutoShape 10"/>
          <p:cNvSpPr>
            <a:spLocks noChangeArrowheads="1"/>
          </p:cNvSpPr>
          <p:nvPr/>
        </p:nvSpPr>
        <p:spPr bwMode="auto">
          <a:xfrm>
            <a:off x="6324600" y="3048000"/>
            <a:ext cx="12192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graphicFrame>
        <p:nvGraphicFramePr>
          <p:cNvPr id="20492" name="Diagram 12"/>
          <p:cNvGraphicFramePr>
            <a:graphicFrameLocks/>
          </p:cNvGraphicFramePr>
          <p:nvPr>
            <p:ph sz="half" idx="2"/>
          </p:nvPr>
        </p:nvGraphicFramePr>
        <p:xfrm>
          <a:off x="4267200" y="685800"/>
          <a:ext cx="5340350" cy="59436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04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536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CD0001-E662-4652-B827-4677B4C65051}" type="slidenum">
              <a:rPr lang="en-US"/>
              <a:pPr/>
              <a:t>6</a:t>
            </a:fld>
            <a:endParaRPr lang="en-US"/>
          </a:p>
        </p:txBody>
      </p:sp>
      <p:pic>
        <p:nvPicPr>
          <p:cNvPr id="18437" name="Picture 5" descr="770x300_fea_fe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733425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/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3810000"/>
            <a:ext cx="7010400" cy="2316163"/>
          </a:xfrm>
          <a:gradFill rotWithShape="1">
            <a:gsLst>
              <a:gs pos="0">
                <a:srgbClr val="FFE2A7"/>
              </a:gs>
              <a:gs pos="100000">
                <a:srgbClr val="FFC44F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Hacer cambiar de forma a algo o a alguien.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Transmutar algo en otra cosa.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Hacer mudar de porte o de costumbres a alguien.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838200" y="2590800"/>
            <a:ext cx="2895600" cy="533400"/>
          </a:xfrm>
          <a:prstGeom prst="rect">
            <a:avLst/>
          </a:prstGeom>
          <a:gradFill rotWithShape="1">
            <a:gsLst>
              <a:gs pos="0">
                <a:srgbClr val="D7D7D7"/>
              </a:gs>
              <a:gs pos="100000">
                <a:srgbClr val="F4DAA6"/>
              </a:gs>
            </a:gsLst>
            <a:lin ang="18900000" scaled="1"/>
          </a:gradFill>
          <a:ln w="9525">
            <a:solidFill>
              <a:srgbClr val="F4DAA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Transformar: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6387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BE7DD4-870F-404B-AF76-B7E26B517A80}" type="slidenum">
              <a:rPr lang="en-US"/>
              <a:pPr/>
              <a:t>7</a:t>
            </a:fld>
            <a:endParaRPr lang="en-US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609600"/>
            <a:ext cx="3733800" cy="5516563"/>
          </a:xfrm>
          <a:gradFill rotWithShape="1">
            <a:gsLst>
              <a:gs pos="0">
                <a:schemeClr val="accent1"/>
              </a:gs>
              <a:gs pos="100000">
                <a:srgbClr val="FFE2A7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</a:t>
            </a:r>
            <a:r>
              <a:rPr lang="en-US" sz="2000" b="1" smtClean="0"/>
              <a:t>“… qué tipo de liderazgo podría ser más interesante para dirigir nuestros centros educativos. ¿Nos debemos quedar simplemente en un </a:t>
            </a:r>
            <a:r>
              <a:rPr lang="en-US" sz="2000" b="1" i="1" smtClean="0"/>
              <a:t>"management"</a:t>
            </a:r>
            <a:r>
              <a:rPr lang="en-US" sz="2000" b="1" smtClean="0"/>
              <a:t> o debemos entrar también en el desarrollo del liderazgo por parte de los directores?, ¿Es más operativo un liderazgo tipo </a:t>
            </a:r>
            <a:r>
              <a:rPr lang="en-US" sz="2000" b="1" i="1" smtClean="0"/>
              <a:t>"laissez faire"</a:t>
            </a:r>
            <a:r>
              <a:rPr lang="en-US" sz="2000" b="1" smtClean="0"/>
              <a:t> u otro más intervencionista?, en esta línea podríamos plantearnos muchas preguntas”.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             </a:t>
            </a:r>
            <a:r>
              <a:rPr lang="en-US" sz="1600" b="1" smtClean="0"/>
              <a:t>Bernal Agudo (2001)</a:t>
            </a:r>
            <a:r>
              <a:rPr lang="en-US" sz="2000" smtClean="0"/>
              <a:t> 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s-MX" sz="2000" smtClean="0"/>
          </a:p>
        </p:txBody>
      </p:sp>
      <p:pic>
        <p:nvPicPr>
          <p:cNvPr id="16390" name="Picture 4" descr="DSC02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09600"/>
            <a:ext cx="4267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1" descr="Walt_and_Mic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09600"/>
            <a:ext cx="4267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7411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D95CAB-7677-4E74-834C-6E0D2D160950}" type="slidenum">
              <a:rPr lang="en-US"/>
              <a:pPr/>
              <a:t>8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chemeClr val="tx1"/>
                </a:solidFill>
                <a:latin typeface="Georgia" pitchFamily="18" charset="0"/>
              </a:rPr>
              <a:t>El líder transformacional tiene un marco conceptual claro:</a:t>
            </a:r>
            <a:r>
              <a:rPr lang="en-US" sz="4000" smtClean="0"/>
              <a:t> 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990600" y="990600"/>
            <a:ext cx="7839075" cy="4905375"/>
            <a:chOff x="1839" y="5302"/>
            <a:chExt cx="12375" cy="12020"/>
          </a:xfrm>
        </p:grpSpPr>
        <p:sp>
          <p:nvSpPr>
            <p:cNvPr id="17418" name="AutoShape 4"/>
            <p:cNvSpPr>
              <a:spLocks noChangeAspect="1" noChangeArrowheads="1"/>
            </p:cNvSpPr>
            <p:nvPr/>
          </p:nvSpPr>
          <p:spPr bwMode="auto">
            <a:xfrm>
              <a:off x="1839" y="5302"/>
              <a:ext cx="12375" cy="12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19" name="Oval 5"/>
            <p:cNvSpPr>
              <a:spLocks noChangeArrowheads="1"/>
            </p:cNvSpPr>
            <p:nvPr/>
          </p:nvSpPr>
          <p:spPr bwMode="auto">
            <a:xfrm>
              <a:off x="1839" y="5538"/>
              <a:ext cx="3896" cy="92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59436" tIns="29718" rIns="59436" bIns="29718" anchor="ctr"/>
            <a:lstStyle/>
            <a:p>
              <a:pPr algn="ctr"/>
              <a:r>
                <a:rPr lang="en-US" sz="1100" b="1">
                  <a:solidFill>
                    <a:srgbClr val="000000"/>
                  </a:solidFill>
                  <a:latin typeface="Courier New" pitchFamily="49" charset="0"/>
                </a:rPr>
                <a:t>Causas</a:t>
              </a:r>
              <a:endParaRPr lang="en-US" b="1"/>
            </a:p>
          </p:txBody>
        </p:sp>
        <p:sp>
          <p:nvSpPr>
            <p:cNvPr id="17420" name="Oval 6"/>
            <p:cNvSpPr>
              <a:spLocks noChangeArrowheads="1"/>
            </p:cNvSpPr>
            <p:nvPr/>
          </p:nvSpPr>
          <p:spPr bwMode="auto">
            <a:xfrm>
              <a:off x="6422" y="5538"/>
              <a:ext cx="3667" cy="999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59436" tIns="29718" rIns="59436" bIns="29718" anchor="ctr"/>
            <a:lstStyle/>
            <a:p>
              <a:pPr algn="ctr"/>
              <a:r>
                <a:rPr lang="en-US" sz="1100" b="1">
                  <a:solidFill>
                    <a:srgbClr val="000000"/>
                  </a:solidFill>
                  <a:latin typeface="Courier New" pitchFamily="49" charset="0"/>
                </a:rPr>
                <a:t>Acoso Psicológico</a:t>
              </a:r>
              <a:endParaRPr lang="en-US" b="1"/>
            </a:p>
          </p:txBody>
        </p:sp>
        <p:sp>
          <p:nvSpPr>
            <p:cNvPr id="17421" name="Rectangle 7"/>
            <p:cNvSpPr>
              <a:spLocks noChangeArrowheads="1"/>
            </p:cNvSpPr>
            <p:nvPr/>
          </p:nvSpPr>
          <p:spPr bwMode="auto">
            <a:xfrm>
              <a:off x="1839" y="7423"/>
              <a:ext cx="4125" cy="2357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9436" tIns="29718" rIns="59436" bIns="29718" anchor="ctr"/>
            <a:lstStyle/>
            <a:p>
              <a:r>
                <a:rPr lang="es-ES" sz="900">
                  <a:solidFill>
                    <a:srgbClr val="000000"/>
                  </a:solidFill>
                  <a:latin typeface="Courier New" pitchFamily="49" charset="0"/>
                </a:rPr>
                <a:t>          </a:t>
              </a:r>
            </a:p>
            <a:p>
              <a:r>
                <a:rPr lang="es-ES" sz="900">
                  <a:solidFill>
                    <a:srgbClr val="000000"/>
                  </a:solidFill>
                  <a:latin typeface="Courier New" pitchFamily="49" charset="0"/>
                </a:rPr>
                <a:t>         </a:t>
              </a:r>
            </a:p>
            <a:p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	 </a:t>
              </a:r>
              <a:r>
                <a:rPr lang="es-ES" sz="800" b="1" u="sng">
                  <a:solidFill>
                    <a:srgbClr val="000000"/>
                  </a:solidFill>
                  <a:latin typeface="Courier New" pitchFamily="49" charset="0"/>
                </a:rPr>
                <a:t>~Víctima~</a:t>
              </a:r>
            </a:p>
            <a:p>
              <a:pPr algn="ctr"/>
              <a:endParaRPr lang="es-ES" sz="8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Género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Educación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Edad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Ejecutoria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Tiempo en la empresa</a:t>
              </a:r>
              <a:r>
                <a:rPr lang="es-ES" sz="80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</a:p>
            <a:p>
              <a:pPr algn="ctr"/>
              <a:endParaRPr lang="es-ES" sz="800">
                <a:solidFill>
                  <a:srgbClr val="000000"/>
                </a:solidFill>
              </a:endParaRPr>
            </a:p>
            <a:p>
              <a:pPr algn="ctr"/>
              <a:endParaRPr lang="en-US"/>
            </a:p>
          </p:txBody>
        </p:sp>
        <p:sp>
          <p:nvSpPr>
            <p:cNvPr id="17422" name="Rectangle 8"/>
            <p:cNvSpPr>
              <a:spLocks noChangeArrowheads="1"/>
            </p:cNvSpPr>
            <p:nvPr/>
          </p:nvSpPr>
          <p:spPr bwMode="auto">
            <a:xfrm>
              <a:off x="6652" y="7423"/>
              <a:ext cx="3437" cy="9428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9436" tIns="29718" rIns="59436" bIns="29718" anchor="ctr"/>
            <a:lstStyle/>
            <a:p>
              <a:pPr algn="ctr"/>
              <a:endParaRPr lang="es-ES" sz="800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900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900" b="1" u="sng">
                  <a:solidFill>
                    <a:srgbClr val="000000"/>
                  </a:solidFill>
                  <a:latin typeface="Courier New" pitchFamily="49" charset="0"/>
                </a:rPr>
                <a:t>~Sintomatología~</a:t>
              </a:r>
            </a:p>
            <a:p>
              <a:pPr algn="ctr"/>
              <a:r>
                <a:rPr lang="es-ES" sz="900" b="1" u="sng">
                  <a:solidFill>
                    <a:srgbClr val="000000"/>
                  </a:solidFill>
                  <a:latin typeface="Courier New" pitchFamily="49" charset="0"/>
                </a:rPr>
                <a:t>Empleado</a:t>
              </a: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-Rumores</a:t>
              </a: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-Aislamiento Social</a:t>
              </a: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-Agresiones verbales</a:t>
              </a: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-Ataques a la vida privada</a:t>
              </a: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-Estigmatización como problemático</a:t>
              </a: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-Miedo </a:t>
              </a: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    __________________________</a:t>
              </a:r>
            </a:p>
            <a:p>
              <a:pPr algn="ctr"/>
              <a:r>
                <a:rPr lang="es-ES" sz="900" b="1" u="sng">
                  <a:solidFill>
                    <a:srgbClr val="000000"/>
                  </a:solidFill>
                  <a:latin typeface="Courier New" pitchFamily="49" charset="0"/>
                </a:rPr>
                <a:t>~Sintomatología~</a:t>
              </a:r>
            </a:p>
            <a:p>
              <a:pPr algn="ctr"/>
              <a:r>
                <a:rPr lang="es-ES" sz="900" b="1" u="sng">
                  <a:solidFill>
                    <a:srgbClr val="000000"/>
                  </a:solidFill>
                  <a:latin typeface="Courier New" pitchFamily="49" charset="0"/>
                </a:rPr>
                <a:t>Empresa</a:t>
              </a: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-Ambiente laboral poco saludable</a:t>
              </a: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-Ausencias prolongadas</a:t>
              </a:r>
            </a:p>
            <a:p>
              <a:pPr algn="ctr"/>
              <a:r>
                <a:rPr lang="es-ES" sz="900" b="1">
                  <a:solidFill>
                    <a:srgbClr val="000000"/>
                  </a:solidFill>
                  <a:latin typeface="Courier New" pitchFamily="49" charset="0"/>
                </a:rPr>
                <a:t>-Efecto en la productividad</a:t>
              </a:r>
            </a:p>
            <a:p>
              <a:pPr algn="ctr"/>
              <a:endParaRPr lang="es-ES" sz="9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n-US" b="1"/>
            </a:p>
          </p:txBody>
        </p:sp>
        <p:sp>
          <p:nvSpPr>
            <p:cNvPr id="17423" name="Rectangle 9"/>
            <p:cNvSpPr>
              <a:spLocks noChangeArrowheads="1"/>
            </p:cNvSpPr>
            <p:nvPr/>
          </p:nvSpPr>
          <p:spPr bwMode="auto">
            <a:xfrm>
              <a:off x="10777" y="7423"/>
              <a:ext cx="3437" cy="9428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9436" tIns="29718" rIns="59436" bIns="29718" anchor="ctr"/>
            <a:lstStyle/>
            <a:p>
              <a:pPr algn="ctr"/>
              <a:endParaRPr lang="es-ES" sz="800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 u="sng">
                  <a:solidFill>
                    <a:srgbClr val="000000"/>
                  </a:solidFill>
                  <a:latin typeface="Courier New" pitchFamily="49" charset="0"/>
                </a:rPr>
                <a:t>~Impacto Directo~ Empleado</a:t>
              </a:r>
              <a:endParaRPr lang="es-ES" sz="8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Calidad de vida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Enfermedades físicas/ mentales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Depresión/Ansiedad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Problemas interpersonales</a:t>
              </a: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 u="sng">
                  <a:solidFill>
                    <a:srgbClr val="000000"/>
                  </a:solidFill>
                  <a:latin typeface="Courier New" pitchFamily="49" charset="0"/>
                </a:rPr>
                <a:t>~Impacto Directo~</a:t>
              </a:r>
            </a:p>
            <a:p>
              <a:pPr algn="ctr"/>
              <a:r>
                <a:rPr lang="es-ES" sz="800" b="1" u="sng">
                  <a:solidFill>
                    <a:srgbClr val="000000"/>
                  </a:solidFill>
                  <a:latin typeface="Courier New" pitchFamily="49" charset="0"/>
                </a:rPr>
                <a:t>Empresa </a:t>
              </a: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-Abandono del trabajo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-Renuncias tácitas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-Litigios legales futuros</a:t>
              </a:r>
            </a:p>
            <a:p>
              <a:pPr algn="ctr"/>
              <a:endParaRPr lang="es-ES" sz="800" b="1">
                <a:solidFill>
                  <a:srgbClr val="000000"/>
                </a:solidFill>
              </a:endParaRPr>
            </a:p>
            <a:p>
              <a:pPr algn="ctr"/>
              <a:r>
                <a:rPr lang="es-ES" sz="11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7424" name="Rectangle 10"/>
            <p:cNvSpPr>
              <a:spLocks noChangeArrowheads="1"/>
            </p:cNvSpPr>
            <p:nvPr/>
          </p:nvSpPr>
          <p:spPr bwMode="auto">
            <a:xfrm>
              <a:off x="1839" y="10487"/>
              <a:ext cx="4125" cy="2828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9436" tIns="29718" rIns="59436" bIns="29718" anchor="ctr"/>
            <a:lstStyle/>
            <a:p>
              <a:pPr algn="ctr"/>
              <a:endParaRPr lang="es-ES" sz="800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 u="sng">
                  <a:solidFill>
                    <a:srgbClr val="000000"/>
                  </a:solidFill>
                  <a:latin typeface="Courier New" pitchFamily="49" charset="0"/>
                </a:rPr>
                <a:t>~Victimario~</a:t>
              </a:r>
            </a:p>
            <a:p>
              <a:pPr algn="ctr"/>
              <a:endParaRPr lang="es-ES" sz="8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Supervisor-Subalterno-Compañero</a:t>
              </a:r>
            </a:p>
            <a:p>
              <a:pPr algn="ctr"/>
              <a:endParaRPr lang="es-ES" sz="8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endParaRPr lang="es-ES" sz="8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Hostilidad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Envidia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Presión de grupo</a:t>
              </a:r>
            </a:p>
            <a:p>
              <a:pPr algn="ctr"/>
              <a:endParaRPr lang="en-US" b="1"/>
            </a:p>
          </p:txBody>
        </p:sp>
        <p:sp>
          <p:nvSpPr>
            <p:cNvPr id="17425" name="Rectangle 11"/>
            <p:cNvSpPr>
              <a:spLocks noChangeArrowheads="1"/>
            </p:cNvSpPr>
            <p:nvPr/>
          </p:nvSpPr>
          <p:spPr bwMode="auto">
            <a:xfrm>
              <a:off x="1839" y="14022"/>
              <a:ext cx="4125" cy="2829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9436" tIns="29718" rIns="59436" bIns="29718" anchor="ctr"/>
            <a:lstStyle/>
            <a:p>
              <a:pPr algn="ctr"/>
              <a:endParaRPr lang="es-ES" sz="800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 u="sng">
                  <a:solidFill>
                    <a:srgbClr val="000000"/>
                  </a:solidFill>
                  <a:latin typeface="Courier New" pitchFamily="49" charset="0"/>
                </a:rPr>
                <a:t>~Empresa~</a:t>
              </a:r>
            </a:p>
            <a:p>
              <a:pPr algn="ctr"/>
              <a:endParaRPr lang="es-ES" sz="800" b="1" u="sng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Estilos de Liderazgo 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Pobre Supervisión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Cultura Organizacional</a:t>
              </a:r>
            </a:p>
            <a:p>
              <a:pPr algn="ctr"/>
              <a:r>
                <a:rPr lang="es-ES" sz="800" b="1">
                  <a:solidFill>
                    <a:srgbClr val="000000"/>
                  </a:solidFill>
                  <a:latin typeface="Courier New" pitchFamily="49" charset="0"/>
                </a:rPr>
                <a:t>Exigencias de trabajo</a:t>
              </a:r>
            </a:p>
            <a:p>
              <a:pPr algn="ctr"/>
              <a:endParaRPr lang="en-US" b="1"/>
            </a:p>
          </p:txBody>
        </p:sp>
        <p:sp>
          <p:nvSpPr>
            <p:cNvPr id="17426" name="Line 12"/>
            <p:cNvSpPr>
              <a:spLocks noChangeShapeType="1"/>
            </p:cNvSpPr>
            <p:nvPr/>
          </p:nvSpPr>
          <p:spPr bwMode="auto">
            <a:xfrm>
              <a:off x="10089" y="9780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27" name="Line 13"/>
            <p:cNvSpPr>
              <a:spLocks noChangeShapeType="1"/>
            </p:cNvSpPr>
            <p:nvPr/>
          </p:nvSpPr>
          <p:spPr bwMode="auto">
            <a:xfrm>
              <a:off x="10089" y="15201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28" name="Line 14"/>
            <p:cNvSpPr>
              <a:spLocks noChangeShapeType="1"/>
            </p:cNvSpPr>
            <p:nvPr/>
          </p:nvSpPr>
          <p:spPr bwMode="auto">
            <a:xfrm flipV="1">
              <a:off x="5735" y="6009"/>
              <a:ext cx="68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29" name="Line 15"/>
            <p:cNvSpPr>
              <a:spLocks noChangeShapeType="1"/>
            </p:cNvSpPr>
            <p:nvPr/>
          </p:nvSpPr>
          <p:spPr bwMode="auto">
            <a:xfrm>
              <a:off x="10089" y="6009"/>
              <a:ext cx="4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0" name="Line 16"/>
            <p:cNvSpPr>
              <a:spLocks noChangeShapeType="1"/>
            </p:cNvSpPr>
            <p:nvPr/>
          </p:nvSpPr>
          <p:spPr bwMode="auto">
            <a:xfrm flipH="1" flipV="1">
              <a:off x="5964" y="14965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1" name="Line 17"/>
            <p:cNvSpPr>
              <a:spLocks noChangeShapeType="1"/>
            </p:cNvSpPr>
            <p:nvPr/>
          </p:nvSpPr>
          <p:spPr bwMode="auto">
            <a:xfrm flipH="1" flipV="1">
              <a:off x="10089" y="10016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2" name="Line 18"/>
            <p:cNvSpPr>
              <a:spLocks noChangeShapeType="1"/>
            </p:cNvSpPr>
            <p:nvPr/>
          </p:nvSpPr>
          <p:spPr bwMode="auto">
            <a:xfrm flipH="1" flipV="1">
              <a:off x="10089" y="15437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3" name="Line 19"/>
            <p:cNvSpPr>
              <a:spLocks noChangeShapeType="1"/>
            </p:cNvSpPr>
            <p:nvPr/>
          </p:nvSpPr>
          <p:spPr bwMode="auto">
            <a:xfrm>
              <a:off x="5964" y="15201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4" name="Line 20"/>
            <p:cNvSpPr>
              <a:spLocks noChangeShapeType="1"/>
            </p:cNvSpPr>
            <p:nvPr/>
          </p:nvSpPr>
          <p:spPr bwMode="auto">
            <a:xfrm>
              <a:off x="5964" y="11666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5" name="Line 21"/>
            <p:cNvSpPr>
              <a:spLocks noChangeShapeType="1"/>
            </p:cNvSpPr>
            <p:nvPr/>
          </p:nvSpPr>
          <p:spPr bwMode="auto">
            <a:xfrm flipH="1" flipV="1">
              <a:off x="5964" y="11430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6" name="Line 22"/>
            <p:cNvSpPr>
              <a:spLocks noChangeShapeType="1"/>
            </p:cNvSpPr>
            <p:nvPr/>
          </p:nvSpPr>
          <p:spPr bwMode="auto">
            <a:xfrm flipH="1" flipV="1">
              <a:off x="5964" y="9073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7" name="Line 23"/>
            <p:cNvSpPr>
              <a:spLocks noChangeShapeType="1"/>
            </p:cNvSpPr>
            <p:nvPr/>
          </p:nvSpPr>
          <p:spPr bwMode="auto">
            <a:xfrm flipV="1">
              <a:off x="5964" y="9309"/>
              <a:ext cx="6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8" name="Line 24"/>
            <p:cNvSpPr>
              <a:spLocks noChangeShapeType="1"/>
            </p:cNvSpPr>
            <p:nvPr/>
          </p:nvSpPr>
          <p:spPr bwMode="auto">
            <a:xfrm flipV="1">
              <a:off x="3672" y="13315"/>
              <a:ext cx="2" cy="6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39" name="Line 25"/>
            <p:cNvSpPr>
              <a:spLocks noChangeShapeType="1"/>
            </p:cNvSpPr>
            <p:nvPr/>
          </p:nvSpPr>
          <p:spPr bwMode="auto">
            <a:xfrm flipV="1">
              <a:off x="3672" y="9780"/>
              <a:ext cx="2" cy="7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40" name="Line 26"/>
            <p:cNvSpPr>
              <a:spLocks noChangeShapeType="1"/>
            </p:cNvSpPr>
            <p:nvPr/>
          </p:nvSpPr>
          <p:spPr bwMode="auto">
            <a:xfrm>
              <a:off x="12610" y="6481"/>
              <a:ext cx="1" cy="9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7441" name="Line 27"/>
            <p:cNvSpPr>
              <a:spLocks noChangeShapeType="1"/>
            </p:cNvSpPr>
            <p:nvPr/>
          </p:nvSpPr>
          <p:spPr bwMode="auto">
            <a:xfrm>
              <a:off x="3672" y="1072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7414" name="Oval 28"/>
          <p:cNvSpPr>
            <a:spLocks noChangeArrowheads="1"/>
          </p:cNvSpPr>
          <p:nvPr/>
        </p:nvSpPr>
        <p:spPr bwMode="auto">
          <a:xfrm rot="10800000" flipV="1">
            <a:off x="6705600" y="914400"/>
            <a:ext cx="1828800" cy="571500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solidFill>
                  <a:srgbClr val="000000"/>
                </a:solidFill>
                <a:latin typeface="Courier New" pitchFamily="49" charset="0"/>
              </a:rPr>
              <a:t>Consecuencias</a:t>
            </a:r>
            <a:endParaRPr lang="en-US" b="1"/>
          </a:p>
        </p:txBody>
      </p:sp>
      <p:sp>
        <p:nvSpPr>
          <p:cNvPr id="17415" name="Rectangle 29"/>
          <p:cNvSpPr>
            <a:spLocks noChangeArrowheads="1"/>
          </p:cNvSpPr>
          <p:nvPr/>
        </p:nvSpPr>
        <p:spPr bwMode="auto">
          <a:xfrm>
            <a:off x="6096000" y="5791200"/>
            <a:ext cx="167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R" sz="1200" b="1">
                <a:latin typeface="Georgia" pitchFamily="18" charset="0"/>
              </a:rPr>
              <a:t>c: Muñiz  G.,  2007.</a:t>
            </a:r>
            <a:endParaRPr lang="en-US" sz="1200" b="1">
              <a:latin typeface="Georgia" pitchFamily="18" charset="0"/>
            </a:endParaRPr>
          </a:p>
        </p:txBody>
      </p:sp>
      <p:sp>
        <p:nvSpPr>
          <p:cNvPr id="58398" name="Oval 30"/>
          <p:cNvSpPr>
            <a:spLocks noChangeArrowheads="1"/>
          </p:cNvSpPr>
          <p:nvPr/>
        </p:nvSpPr>
        <p:spPr bwMode="auto">
          <a:xfrm>
            <a:off x="1143000" y="1524000"/>
            <a:ext cx="2209800" cy="1447800"/>
          </a:xfrm>
          <a:prstGeom prst="ellipse">
            <a:avLst/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3048000" y="2895600"/>
            <a:ext cx="2057400" cy="3200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8" grpId="0" animBg="1"/>
      <p:bldP spid="583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843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29758-BA1F-49B0-B022-059A652AF597}" type="slidenum">
              <a:rPr lang="en-US"/>
              <a:pPr/>
              <a:t>9</a:t>
            </a:fld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543800" cy="4724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b="1" smtClean="0"/>
              <a:t>Este tipo de liderazgo no es fácil.  </a:t>
            </a:r>
          </a:p>
          <a:p>
            <a:pPr eaLnBrk="1" hangingPunct="1"/>
            <a:r>
              <a:rPr lang="en-US" b="1" smtClean="0"/>
              <a:t>Enfrenta mucha hostilidad:</a:t>
            </a:r>
          </a:p>
          <a:p>
            <a:pPr lvl="1" eaLnBrk="1" hangingPunct="1"/>
            <a:r>
              <a:rPr lang="en-US" b="1" smtClean="0"/>
              <a:t>Genera dudas.</a:t>
            </a:r>
          </a:p>
          <a:p>
            <a:pPr lvl="1" eaLnBrk="1" hangingPunct="1"/>
            <a:r>
              <a:rPr lang="en-US" b="1" smtClean="0"/>
              <a:t>Provoca amenaza.</a:t>
            </a:r>
          </a:p>
          <a:p>
            <a:pPr lvl="1" eaLnBrk="1" hangingPunct="1"/>
            <a:r>
              <a:rPr lang="en-US" b="1" smtClean="0"/>
              <a:t>Amedrenta.</a:t>
            </a:r>
          </a:p>
          <a:p>
            <a:pPr lvl="1" eaLnBrk="1" hangingPunct="1"/>
            <a:r>
              <a:rPr lang="en-US" b="1" smtClean="0"/>
              <a:t>Intimida.</a:t>
            </a:r>
          </a:p>
          <a:p>
            <a:pPr lvl="1" eaLnBrk="1" hangingPunct="1"/>
            <a:r>
              <a:rPr lang="en-US" b="1" smtClean="0"/>
              <a:t>Crea sospechas.</a:t>
            </a:r>
          </a:p>
          <a:p>
            <a:pPr lvl="1" eaLnBrk="1" hangingPunct="1"/>
            <a:r>
              <a:rPr lang="en-US" b="1" smtClean="0"/>
              <a:t>Genera burlas y hasta murmuraciones.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Presentación en pantalla (4:3)</PresentationFormat>
  <Paragraphs>177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Liderazgo educativo: sus estilos y particularidades, claves del éxito académico CONTINUACIÓN</vt:lpstr>
      <vt:lpstr>Los estilos de liderazgo</vt:lpstr>
      <vt:lpstr>El liderazgo transaccional</vt:lpstr>
      <vt:lpstr>Transigir</vt:lpstr>
      <vt:lpstr>El liderazgo transformacional</vt:lpstr>
      <vt:lpstr> </vt:lpstr>
      <vt:lpstr>Diapositiva 7</vt:lpstr>
      <vt:lpstr>El líder transformacional tiene un marco conceptual claro: 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JUDITH</dc:creator>
  <cp:lastModifiedBy>JUDITH</cp:lastModifiedBy>
  <cp:revision>13</cp:revision>
  <dcterms:created xsi:type="dcterms:W3CDTF">2012-03-10T16:44:27Z</dcterms:created>
  <dcterms:modified xsi:type="dcterms:W3CDTF">2012-03-10T18:43:26Z</dcterms:modified>
</cp:coreProperties>
</file>