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-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729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624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802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92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527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5256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6128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105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838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4053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246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82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pueden apoyar la recuperación del Turismo mundial, innovadores y  emprendedore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152400" y="6701218"/>
            <a:ext cx="8839200" cy="4445"/>
          </a:xfrm>
          <a:custGeom>
            <a:avLst/>
            <a:gdLst/>
            <a:ahLst/>
            <a:cxnLst/>
            <a:rect l="l" t="t" r="r" b="b"/>
            <a:pathLst>
              <a:path w="8839200" h="4445">
                <a:moveTo>
                  <a:pt x="0" y="4381"/>
                </a:moveTo>
                <a:lnTo>
                  <a:pt x="8839200" y="4381"/>
                </a:lnTo>
                <a:lnTo>
                  <a:pt x="8839200" y="0"/>
                </a:lnTo>
                <a:lnTo>
                  <a:pt x="0" y="0"/>
                </a:lnTo>
                <a:lnTo>
                  <a:pt x="0" y="4381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812" y="236561"/>
            <a:ext cx="8839200" cy="64008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38200" y="3036421"/>
            <a:ext cx="788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lang="es-EC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TYPES </a:t>
            </a:r>
            <a:r>
              <a:rPr lang="es-EC" sz="4000" b="1" spc="-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</a:t>
            </a:r>
            <a:r>
              <a:rPr lang="es-EC" sz="4000" b="1" spc="-114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C" sz="4000" b="1" spc="-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TOURISME</a:t>
            </a:r>
            <a:endParaRPr lang="es-EC" sz="4000" b="1" spc="-5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600944" y="1729013"/>
            <a:ext cx="1942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 </a:t>
            </a:r>
            <a:endParaRPr lang="es-EC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43272" y="4029469"/>
            <a:ext cx="6457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0" i="0" dirty="0" smtClean="0">
                <a:solidFill>
                  <a:srgbClr val="333333"/>
                </a:solidFill>
                <a:effectLst/>
                <a:latin typeface="open sans"/>
              </a:rPr>
              <a:t>FRANÇAIS SUR OBJECTIFS SPÉCIFIQUES</a:t>
            </a:r>
            <a:endParaRPr lang="es-EC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04800"/>
            <a:ext cx="6324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C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TOURISME</a:t>
            </a:r>
            <a:r>
              <a:rPr lang="es-EC" sz="4000" b="1" spc="-9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C" sz="4000" b="1" spc="-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CULTUREL</a:t>
            </a:r>
            <a:endParaRPr lang="es-EC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143000"/>
            <a:ext cx="81534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000" spc="-5" dirty="0">
                <a:latin typeface="Georgia"/>
                <a:cs typeface="Georgia"/>
              </a:rPr>
              <a:t>C’est </a:t>
            </a:r>
            <a:r>
              <a:rPr sz="2000" spc="-10" dirty="0">
                <a:latin typeface="Georgia"/>
                <a:cs typeface="Georgia"/>
              </a:rPr>
              <a:t>l’un </a:t>
            </a:r>
            <a:r>
              <a:rPr sz="2000" spc="-5" dirty="0">
                <a:latin typeface="Georgia"/>
                <a:cs typeface="Georgia"/>
              </a:rPr>
              <a:t>des secteurs le plus </a:t>
            </a:r>
            <a:r>
              <a:rPr sz="2000" dirty="0">
                <a:latin typeface="Georgia"/>
                <a:cs typeface="Georgia"/>
              </a:rPr>
              <a:t>ancien </a:t>
            </a:r>
            <a:r>
              <a:rPr sz="2000" spc="-5" dirty="0">
                <a:latin typeface="Georgia"/>
                <a:cs typeface="Georgia"/>
              </a:rPr>
              <a:t>et le plus  développé. </a:t>
            </a:r>
            <a:r>
              <a:rPr sz="2000" dirty="0">
                <a:latin typeface="Georgia"/>
                <a:cs typeface="Georgia"/>
              </a:rPr>
              <a:t>Au </a:t>
            </a:r>
            <a:r>
              <a:rPr sz="2000" spc="-5" dirty="0">
                <a:latin typeface="Georgia"/>
                <a:cs typeface="Georgia"/>
              </a:rPr>
              <a:t>XVIII siècle, </a:t>
            </a:r>
            <a:r>
              <a:rPr sz="2000" dirty="0">
                <a:latin typeface="Georgia"/>
                <a:cs typeface="Georgia"/>
              </a:rPr>
              <a:t>à </a:t>
            </a:r>
            <a:r>
              <a:rPr sz="2000" spc="-5" dirty="0">
                <a:latin typeface="Georgia"/>
                <a:cs typeface="Georgia"/>
              </a:rPr>
              <a:t>l’époque des  philosophes, la formation intellectuelle devait être  complétée par le </a:t>
            </a:r>
            <a:r>
              <a:rPr sz="2000" dirty="0">
                <a:latin typeface="Georgia"/>
                <a:cs typeface="Georgia"/>
              </a:rPr>
              <a:t>voyage. </a:t>
            </a:r>
            <a:r>
              <a:rPr sz="2000" spc="-5" dirty="0">
                <a:latin typeface="Georgia"/>
                <a:cs typeface="Georgia"/>
              </a:rPr>
              <a:t>Ce genre de tourisme  concerne le patrimoine </a:t>
            </a:r>
            <a:r>
              <a:rPr sz="2000" spc="-10" dirty="0">
                <a:latin typeface="Georgia"/>
                <a:cs typeface="Georgia"/>
              </a:rPr>
              <a:t>culturel, </a:t>
            </a:r>
            <a:r>
              <a:rPr sz="2000" spc="-5" dirty="0">
                <a:latin typeface="Georgia"/>
                <a:cs typeface="Georgia"/>
              </a:rPr>
              <a:t>édifices réligieux  </a:t>
            </a:r>
            <a:r>
              <a:rPr sz="2000" dirty="0">
                <a:latin typeface="Georgia"/>
                <a:cs typeface="Georgia"/>
              </a:rPr>
              <a:t>(églises, </a:t>
            </a:r>
            <a:r>
              <a:rPr sz="2000" spc="-5" dirty="0">
                <a:latin typeface="Georgia"/>
                <a:cs typeface="Georgia"/>
              </a:rPr>
              <a:t>monastères, abbayes) et civils (hôtels de  </a:t>
            </a:r>
            <a:r>
              <a:rPr sz="2000" dirty="0">
                <a:latin typeface="Georgia"/>
                <a:cs typeface="Georgia"/>
              </a:rPr>
              <a:t>ville, </a:t>
            </a:r>
            <a:r>
              <a:rPr sz="2000" spc="-5" dirty="0">
                <a:latin typeface="Georgia"/>
                <a:cs typeface="Georgia"/>
              </a:rPr>
              <a:t>châteaux, sites archéologiques, palais), </a:t>
            </a:r>
            <a:r>
              <a:rPr sz="2000" spc="-10" dirty="0">
                <a:latin typeface="Georgia"/>
                <a:cs typeface="Georgia"/>
              </a:rPr>
              <a:t>musées,  </a:t>
            </a:r>
            <a:r>
              <a:rPr sz="2000" dirty="0">
                <a:latin typeface="Georgia"/>
                <a:cs typeface="Georgia"/>
              </a:rPr>
              <a:t>manifestations </a:t>
            </a:r>
            <a:r>
              <a:rPr sz="2000" spc="-10" dirty="0">
                <a:latin typeface="Georgia"/>
                <a:cs typeface="Georgia"/>
              </a:rPr>
              <a:t>culturelles </a:t>
            </a:r>
            <a:r>
              <a:rPr sz="2000" spc="-5" dirty="0">
                <a:latin typeface="Georgia"/>
                <a:cs typeface="Georgia"/>
              </a:rPr>
              <a:t>et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artistiques.</a:t>
            </a:r>
          </a:p>
        </p:txBody>
      </p:sp>
      <p:pic>
        <p:nvPicPr>
          <p:cNvPr id="8194" name="Picture 2" descr="L'Italie en campagne électorale néglige son pétrole: le tourisme cultu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316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ourisme culturel » Vacances - Guide Voy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3212306"/>
            <a:ext cx="28098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os inicios del turismo cultural – El Democr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98" y="4234865"/>
            <a:ext cx="2778823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97761"/>
            <a:ext cx="6096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C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TOURISME</a:t>
            </a:r>
            <a:r>
              <a:rPr lang="es-EC" sz="4000" spc="-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C" sz="4000" spc="-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VERT,BLEU,BLANC</a:t>
            </a:r>
            <a:endParaRPr lang="es-EC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828800"/>
            <a:ext cx="5417249" cy="48417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marR="5080" indent="-274320" algn="just">
              <a:lnSpc>
                <a:spcPct val="80000"/>
              </a:lnSpc>
              <a:spcBef>
                <a:spcPts val="695"/>
              </a:spcBef>
              <a:buClr>
                <a:srgbClr val="D16248"/>
              </a:buClr>
              <a:buSzPct val="84000"/>
              <a:buFont typeface="Wingdings 2"/>
              <a:buChar char=""/>
              <a:tabLst>
                <a:tab pos="361315" algn="l"/>
                <a:tab pos="361950" algn="l"/>
              </a:tabLst>
            </a:pPr>
            <a:r>
              <a:rPr sz="2000" dirty="0">
                <a:latin typeface="Georgia" panose="02040502050405020303" pitchFamily="18" charset="0"/>
              </a:rPr>
              <a:t>	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Ce macro-secteur régroupe </a:t>
            </a:r>
            <a:r>
              <a:rPr sz="2000" dirty="0">
                <a:latin typeface="Georgia" panose="02040502050405020303" pitchFamily="18" charset="0"/>
                <a:cs typeface="Georgia"/>
              </a:rPr>
              <a:t>les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vacances au contact de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la 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nature à la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campagne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(vert), à la mer (bleu), à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la 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montagne</a:t>
            </a:r>
            <a:r>
              <a:rPr sz="2000" dirty="0">
                <a:latin typeface="Georgia" panose="02040502050405020303" pitchFamily="18" charset="0"/>
                <a:cs typeface="Georgia"/>
              </a:rPr>
              <a:t>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(blanc</a:t>
            </a:r>
            <a:r>
              <a:rPr sz="2000" spc="-5" dirty="0" smtClean="0">
                <a:latin typeface="Georgia" panose="02040502050405020303" pitchFamily="18" charset="0"/>
                <a:cs typeface="Georgia"/>
              </a:rPr>
              <a:t>).</a:t>
            </a:r>
            <a:endParaRPr lang="es-EC" sz="2000" spc="-5" dirty="0" smtClean="0">
              <a:latin typeface="Georgia" panose="02040502050405020303" pitchFamily="18" charset="0"/>
              <a:cs typeface="Georgia"/>
            </a:endParaRPr>
          </a:p>
          <a:p>
            <a:pPr marL="12700" marR="5080" algn="just">
              <a:lnSpc>
                <a:spcPct val="80000"/>
              </a:lnSpc>
              <a:spcBef>
                <a:spcPts val="695"/>
              </a:spcBef>
              <a:buClr>
                <a:srgbClr val="D16248"/>
              </a:buClr>
              <a:buSzPct val="84000"/>
              <a:tabLst>
                <a:tab pos="361315" algn="l"/>
                <a:tab pos="361950" algn="l"/>
              </a:tabLst>
            </a:pPr>
            <a:endParaRPr sz="2000" dirty="0">
              <a:latin typeface="Georgia" panose="02040502050405020303" pitchFamily="18" charset="0"/>
              <a:cs typeface="Georgia"/>
            </a:endParaRPr>
          </a:p>
          <a:p>
            <a:pPr marL="287020" marR="43815" indent="-274320" algn="just">
              <a:lnSpc>
                <a:spcPct val="80000"/>
              </a:lnSpc>
              <a:spcBef>
                <a:spcPts val="600"/>
              </a:spcBef>
              <a:buClr>
                <a:srgbClr val="D16248"/>
              </a:buClr>
              <a:buSzPct val="84000"/>
              <a:buFont typeface="Wingdings 2"/>
              <a:buChar char=""/>
              <a:tabLst>
                <a:tab pos="287020" algn="l"/>
                <a:tab pos="7214234" algn="l"/>
              </a:tabLst>
            </a:pPr>
            <a:r>
              <a:rPr sz="2000" spc="-5" dirty="0">
                <a:latin typeface="Georgia" panose="02040502050405020303" pitchFamily="18" charset="0"/>
                <a:cs typeface="Georgia"/>
              </a:rPr>
              <a:t>Le t.vert, de plus en plus apprécié, s’adresse surtout aux  gens qui aiment se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détendre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ou retrouver</a:t>
            </a:r>
            <a:r>
              <a:rPr sz="2000" spc="145" dirty="0">
                <a:latin typeface="Georgia" panose="02040502050405020303" pitchFamily="18" charset="0"/>
                <a:cs typeface="Georgia"/>
              </a:rPr>
              <a:t>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le</a:t>
            </a:r>
            <a:r>
              <a:rPr sz="2000" spc="5" dirty="0">
                <a:latin typeface="Georgia" panose="02040502050405020303" pitchFamily="18" charset="0"/>
                <a:cs typeface="Georgia"/>
              </a:rPr>
              <a:t> </a:t>
            </a:r>
            <a:r>
              <a:rPr sz="2000" spc="-5" dirty="0" err="1" smtClean="0">
                <a:latin typeface="Georgia" panose="02040502050405020303" pitchFamily="18" charset="0"/>
                <a:cs typeface="Georgia"/>
              </a:rPr>
              <a:t>goût</a:t>
            </a:r>
            <a:r>
              <a:rPr lang="es-EC" sz="2000" spc="-5" dirty="0" smtClean="0">
                <a:latin typeface="Georgia" panose="02040502050405020303" pitchFamily="18" charset="0"/>
                <a:cs typeface="Georgia"/>
              </a:rPr>
              <a:t> </a:t>
            </a:r>
            <a:r>
              <a:rPr sz="2000" spc="-10" dirty="0" smtClean="0">
                <a:latin typeface="Georgia" panose="02040502050405020303" pitchFamily="18" charset="0"/>
                <a:cs typeface="Georgia"/>
              </a:rPr>
              <a:t>des 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produits simples </a:t>
            </a:r>
            <a:r>
              <a:rPr sz="2000" dirty="0">
                <a:latin typeface="Georgia" panose="02040502050405020303" pitchFamily="18" charset="0"/>
                <a:cs typeface="Georgia"/>
              </a:rPr>
              <a:t>et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sincers.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L’hébergement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privilégié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est  la ferme auberge qui offre, souvent, la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possibilité de  participer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aux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travaux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de la ferme</a:t>
            </a:r>
            <a:r>
              <a:rPr sz="2000" spc="75" dirty="0">
                <a:latin typeface="Georgia" panose="02040502050405020303" pitchFamily="18" charset="0"/>
                <a:cs typeface="Georgia"/>
              </a:rPr>
              <a:t> </a:t>
            </a:r>
            <a:r>
              <a:rPr sz="2000" dirty="0" err="1">
                <a:latin typeface="Georgia" panose="02040502050405020303" pitchFamily="18" charset="0"/>
                <a:cs typeface="Georgia"/>
              </a:rPr>
              <a:t>elle-même</a:t>
            </a:r>
            <a:r>
              <a:rPr sz="2000" dirty="0" smtClean="0">
                <a:latin typeface="Georgia" panose="02040502050405020303" pitchFamily="18" charset="0"/>
                <a:cs typeface="Georgia"/>
              </a:rPr>
              <a:t>.</a:t>
            </a:r>
            <a:endParaRPr lang="es-EC" sz="2000" dirty="0" smtClean="0">
              <a:latin typeface="Georgia" panose="02040502050405020303" pitchFamily="18" charset="0"/>
              <a:cs typeface="Georgia"/>
            </a:endParaRPr>
          </a:p>
          <a:p>
            <a:pPr marL="12700" marR="43815" algn="just">
              <a:lnSpc>
                <a:spcPct val="80000"/>
              </a:lnSpc>
              <a:spcBef>
                <a:spcPts val="600"/>
              </a:spcBef>
              <a:buClr>
                <a:srgbClr val="D16248"/>
              </a:buClr>
              <a:buSzPct val="84000"/>
              <a:tabLst>
                <a:tab pos="287020" algn="l"/>
                <a:tab pos="7214234" algn="l"/>
              </a:tabLst>
            </a:pPr>
            <a:endParaRPr sz="2000" dirty="0">
              <a:latin typeface="Georgia" panose="02040502050405020303" pitchFamily="18" charset="0"/>
              <a:cs typeface="Georgia"/>
            </a:endParaRPr>
          </a:p>
          <a:p>
            <a:pPr marL="287020" marR="43815" indent="-274320" algn="just">
              <a:lnSpc>
                <a:spcPct val="80000"/>
              </a:lnSpc>
              <a:spcBef>
                <a:spcPts val="605"/>
              </a:spcBef>
              <a:buClr>
                <a:srgbClr val="D16248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000" spc="-5" dirty="0">
                <a:latin typeface="Georgia" panose="02040502050405020303" pitchFamily="18" charset="0"/>
                <a:cs typeface="Georgia"/>
              </a:rPr>
              <a:t>Le t.bleu et le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t.blanc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concernent toutes </a:t>
            </a:r>
            <a:r>
              <a:rPr sz="2000" dirty="0">
                <a:latin typeface="Georgia" panose="02040502050405020303" pitchFamily="18" charset="0"/>
                <a:cs typeface="Georgia"/>
              </a:rPr>
              <a:t>les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pratiques 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touristiques qui se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déroulent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au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bord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de la mer ou à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la 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montagne </a:t>
            </a:r>
            <a:r>
              <a:rPr sz="2000" dirty="0">
                <a:latin typeface="Georgia" panose="02040502050405020303" pitchFamily="18" charset="0"/>
                <a:cs typeface="Georgia"/>
              </a:rPr>
              <a:t>et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s’adresse aussi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bien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à qui aime se détentre  (se baigner,se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bronzer,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faire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des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excursions) qu’aux gens  qui aiment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pratiquer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des</a:t>
            </a:r>
            <a:r>
              <a:rPr sz="2000" spc="30" dirty="0">
                <a:latin typeface="Georgia" panose="02040502050405020303" pitchFamily="18" charset="0"/>
                <a:cs typeface="Georgia"/>
              </a:rPr>
              <a:t>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sports.</a:t>
            </a:r>
            <a:endParaRPr sz="2000" dirty="0">
              <a:latin typeface="Georgia" panose="02040502050405020303" pitchFamily="18" charset="0"/>
              <a:cs typeface="Georgia"/>
            </a:endParaRPr>
          </a:p>
        </p:txBody>
      </p:sp>
      <p:pic>
        <p:nvPicPr>
          <p:cNvPr id="7170" name="Picture 2" descr="Fondos de Pantalla Mar Zona intertropical Costa Playa Arecaceae Horizonte  Naturaleza descargar image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36717"/>
            <a:ext cx="2870528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acances: après le confinement, la destination montagne se refait une sant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49655"/>
            <a:ext cx="2870528" cy="19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110" y="381000"/>
            <a:ext cx="590626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C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TOURISME</a:t>
            </a:r>
            <a:r>
              <a:rPr lang="es-EC" sz="4000" spc="-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C" sz="4000" spc="-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SPORTIF</a:t>
            </a:r>
            <a:endParaRPr lang="es-EC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1" y="1524000"/>
            <a:ext cx="4495800" cy="51430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5080" indent="-274320" algn="just">
              <a:lnSpc>
                <a:spcPct val="90000"/>
              </a:lnSpc>
              <a:spcBef>
                <a:spcPts val="4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  <a:tab pos="5455285" algn="l"/>
                <a:tab pos="7089775" algn="l"/>
              </a:tabLst>
            </a:pPr>
            <a:r>
              <a:rPr sz="2000" dirty="0">
                <a:latin typeface="Georgia"/>
                <a:cs typeface="Georgia"/>
              </a:rPr>
              <a:t>Les </a:t>
            </a:r>
            <a:r>
              <a:rPr sz="2000" spc="-5" dirty="0">
                <a:latin typeface="Georgia"/>
                <a:cs typeface="Georgia"/>
              </a:rPr>
              <a:t>passionnés de sport </a:t>
            </a:r>
            <a:r>
              <a:rPr sz="2000" dirty="0">
                <a:latin typeface="Georgia"/>
                <a:cs typeface="Georgia"/>
              </a:rPr>
              <a:t>attendent </a:t>
            </a:r>
            <a:r>
              <a:rPr sz="2000" spc="-5" dirty="0">
                <a:latin typeface="Georgia"/>
                <a:cs typeface="Georgia"/>
              </a:rPr>
              <a:t>souvent les  vacances pour pratiquer leur sport privilegié de  </a:t>
            </a:r>
            <a:r>
              <a:rPr sz="2000" dirty="0">
                <a:latin typeface="Georgia"/>
                <a:cs typeface="Georgia"/>
              </a:rPr>
              <a:t>manière intensive. </a:t>
            </a:r>
            <a:r>
              <a:rPr sz="2000" spc="-5" dirty="0">
                <a:latin typeface="Georgia"/>
                <a:cs typeface="Georgia"/>
              </a:rPr>
              <a:t>Pour cette catégorie de touristes  le </a:t>
            </a:r>
            <a:r>
              <a:rPr sz="2000" dirty="0">
                <a:latin typeface="Georgia"/>
                <a:cs typeface="Georgia"/>
              </a:rPr>
              <a:t>voyage n’est </a:t>
            </a:r>
            <a:r>
              <a:rPr sz="2000" spc="-5" dirty="0">
                <a:latin typeface="Georgia"/>
                <a:cs typeface="Georgia"/>
              </a:rPr>
              <a:t>pas répresenté par les séjours </a:t>
            </a:r>
            <a:r>
              <a:rPr sz="2000" dirty="0">
                <a:latin typeface="Georgia"/>
                <a:cs typeface="Georgia"/>
              </a:rPr>
              <a:t>qui  </a:t>
            </a:r>
            <a:r>
              <a:rPr sz="2000" spc="-5" dirty="0">
                <a:latin typeface="Georgia"/>
                <a:cs typeface="Georgia"/>
              </a:rPr>
              <a:t>proposent des activités sportives comme  complémentaires ou récréatives.</a:t>
            </a:r>
            <a:r>
              <a:rPr sz="2000" spc="-35" dirty="0">
                <a:latin typeface="Georgia"/>
                <a:cs typeface="Georgia"/>
              </a:rPr>
              <a:t> </a:t>
            </a:r>
            <a:endParaRPr lang="es-EC" sz="2000" spc="-35" dirty="0" smtClean="0">
              <a:latin typeface="Georgia"/>
              <a:cs typeface="Georgia"/>
            </a:endParaRPr>
          </a:p>
          <a:p>
            <a:pPr marL="12700" marR="5080" algn="just">
              <a:lnSpc>
                <a:spcPct val="90000"/>
              </a:lnSpc>
              <a:spcBef>
                <a:spcPts val="425"/>
              </a:spcBef>
              <a:buClr>
                <a:srgbClr val="D16248"/>
              </a:buClr>
              <a:buSzPct val="85185"/>
              <a:tabLst>
                <a:tab pos="287020" algn="l"/>
                <a:tab pos="5455285" algn="l"/>
                <a:tab pos="7089775" algn="l"/>
              </a:tabLst>
            </a:pPr>
            <a:endParaRPr lang="es-EC" sz="2000" spc="-35" dirty="0">
              <a:latin typeface="Georgia"/>
              <a:cs typeface="Georgia"/>
            </a:endParaRPr>
          </a:p>
          <a:p>
            <a:pPr marL="287020" marR="5080" indent="-274320" algn="just">
              <a:lnSpc>
                <a:spcPct val="90000"/>
              </a:lnSpc>
              <a:spcBef>
                <a:spcPts val="4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  <a:tab pos="5455285" algn="l"/>
                <a:tab pos="7089775" algn="l"/>
              </a:tabLst>
            </a:pPr>
            <a:r>
              <a:rPr sz="2000" dirty="0" smtClean="0">
                <a:latin typeface="Georgia"/>
                <a:cs typeface="Georgia"/>
              </a:rPr>
              <a:t>Le </a:t>
            </a:r>
            <a:r>
              <a:rPr sz="2000" spc="-5" dirty="0" err="1" smtClean="0">
                <a:latin typeface="Georgia"/>
                <a:cs typeface="Georgia"/>
              </a:rPr>
              <a:t>t.sportif</a:t>
            </a:r>
            <a:r>
              <a:rPr lang="es-EC" sz="2000" spc="-5" dirty="0" smtClean="0">
                <a:latin typeface="Georgia"/>
                <a:cs typeface="Georgia"/>
              </a:rPr>
              <a:t> </a:t>
            </a:r>
            <a:r>
              <a:rPr sz="2000" spc="-5" dirty="0" err="1" smtClean="0">
                <a:latin typeface="Georgia"/>
                <a:cs typeface="Georgia"/>
              </a:rPr>
              <a:t>est</a:t>
            </a:r>
            <a:r>
              <a:rPr sz="2000" spc="-5" dirty="0" smtClean="0">
                <a:latin typeface="Georgia"/>
                <a:cs typeface="Georgia"/>
              </a:rPr>
              <a:t>  </a:t>
            </a:r>
            <a:r>
              <a:rPr sz="2000" spc="-5" dirty="0">
                <a:latin typeface="Georgia"/>
                <a:cs typeface="Georgia"/>
              </a:rPr>
              <a:t>alors centré sur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 err="1">
                <a:latin typeface="Georgia"/>
                <a:cs typeface="Georgia"/>
              </a:rPr>
              <a:t>l’activité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 smtClean="0">
                <a:latin typeface="Georgia"/>
                <a:cs typeface="Georgia"/>
              </a:rPr>
              <a:t>sportive</a:t>
            </a:r>
            <a:r>
              <a:rPr lang="es-EC" sz="2000" spc="-5" dirty="0" smtClean="0">
                <a:latin typeface="Georgia"/>
                <a:cs typeface="Georgia"/>
              </a:rPr>
              <a:t> </a:t>
            </a:r>
            <a:r>
              <a:rPr sz="2000" spc="-5" dirty="0" err="1" smtClean="0">
                <a:latin typeface="Georgia"/>
                <a:cs typeface="Georgia"/>
              </a:rPr>
              <a:t>autour</a:t>
            </a:r>
            <a:r>
              <a:rPr sz="2000" spc="-5" dirty="0" smtClean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laquelle  on organise le séjour: le ski, la voile,la plongée,  l’équitation, la chasse, la pêche, le cyclisme, le golf.  On choisit des lieux </a:t>
            </a:r>
            <a:r>
              <a:rPr sz="2000" dirty="0">
                <a:latin typeface="Georgia"/>
                <a:cs typeface="Georgia"/>
              </a:rPr>
              <a:t>et </a:t>
            </a:r>
            <a:r>
              <a:rPr sz="2000" spc="-5" dirty="0">
                <a:latin typeface="Georgia"/>
                <a:cs typeface="Georgia"/>
              </a:rPr>
              <a:t>des hébergements bien  équipés pour satisfaire les </a:t>
            </a:r>
            <a:r>
              <a:rPr sz="2000" dirty="0">
                <a:latin typeface="Georgia"/>
                <a:cs typeface="Georgia"/>
              </a:rPr>
              <a:t>attentes </a:t>
            </a:r>
            <a:r>
              <a:rPr sz="2000" spc="-5" dirty="0">
                <a:latin typeface="Georgia"/>
                <a:cs typeface="Georgia"/>
              </a:rPr>
              <a:t>du</a:t>
            </a:r>
            <a:r>
              <a:rPr sz="2000" spc="-9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client.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6146" name="Picture 2" descr="Tourisme sportif au Bré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660533" cy="366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6477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C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TOURISME</a:t>
            </a:r>
            <a:r>
              <a:rPr lang="es-EC" sz="4000" spc="-12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C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D’AFFAIRES</a:t>
            </a:r>
            <a:endParaRPr lang="es-EC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371600"/>
            <a:ext cx="8610599" cy="25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000" dirty="0">
                <a:latin typeface="Georgia"/>
                <a:cs typeface="Georgia"/>
              </a:rPr>
              <a:t>Le </a:t>
            </a:r>
            <a:r>
              <a:rPr sz="2000" spc="-5" dirty="0">
                <a:latin typeface="Georgia"/>
                <a:cs typeface="Georgia"/>
              </a:rPr>
              <a:t>tourisme d’affaires est un secteur </a:t>
            </a:r>
            <a:r>
              <a:rPr sz="2000" dirty="0">
                <a:latin typeface="Georgia"/>
                <a:cs typeface="Georgia"/>
              </a:rPr>
              <a:t>qui </a:t>
            </a:r>
            <a:r>
              <a:rPr sz="2000" spc="-5" dirty="0">
                <a:latin typeface="Georgia"/>
                <a:cs typeface="Georgia"/>
              </a:rPr>
              <a:t>s’est  devéloppé </a:t>
            </a:r>
            <a:r>
              <a:rPr sz="2000" spc="-10" dirty="0">
                <a:latin typeface="Georgia"/>
                <a:cs typeface="Georgia"/>
              </a:rPr>
              <a:t>surtout </a:t>
            </a:r>
            <a:r>
              <a:rPr sz="2000" dirty="0">
                <a:latin typeface="Georgia"/>
                <a:cs typeface="Georgia"/>
              </a:rPr>
              <a:t>à </a:t>
            </a:r>
            <a:r>
              <a:rPr sz="2000" spc="-5" dirty="0">
                <a:latin typeface="Georgia"/>
                <a:cs typeface="Georgia"/>
              </a:rPr>
              <a:t>partir des </a:t>
            </a:r>
            <a:r>
              <a:rPr sz="2000" dirty="0">
                <a:latin typeface="Georgia"/>
                <a:cs typeface="Georgia"/>
              </a:rPr>
              <a:t>années ‘90. Il  </a:t>
            </a:r>
            <a:r>
              <a:rPr sz="2000" spc="-5" dirty="0">
                <a:latin typeface="Georgia"/>
                <a:cs typeface="Georgia"/>
              </a:rPr>
              <a:t>concerne les séjours organisés dans des buts  commerciaux </a:t>
            </a:r>
            <a:r>
              <a:rPr sz="2000" dirty="0">
                <a:latin typeface="Georgia"/>
                <a:cs typeface="Georgia"/>
              </a:rPr>
              <a:t>, </a:t>
            </a:r>
            <a:r>
              <a:rPr sz="2000" spc="-5" dirty="0">
                <a:latin typeface="Georgia"/>
                <a:cs typeface="Georgia"/>
              </a:rPr>
              <a:t>de formation, de convention. </a:t>
            </a:r>
            <a:r>
              <a:rPr sz="2000" dirty="0">
                <a:latin typeface="Georgia"/>
                <a:cs typeface="Georgia"/>
              </a:rPr>
              <a:t>Il </a:t>
            </a:r>
            <a:r>
              <a:rPr sz="2000" spc="-5" dirty="0">
                <a:latin typeface="Georgia"/>
                <a:cs typeface="Georgia"/>
              </a:rPr>
              <a:t>s’agit  de l’oranisation de conférences,congrès,</a:t>
            </a:r>
            <a:r>
              <a:rPr sz="2000" spc="-100" dirty="0">
                <a:latin typeface="Georgia"/>
                <a:cs typeface="Georgia"/>
              </a:rPr>
              <a:t> </a:t>
            </a:r>
            <a:r>
              <a:rPr sz="2000" spc="-5" dirty="0" err="1" smtClean="0">
                <a:latin typeface="Georgia"/>
                <a:cs typeface="Georgia"/>
              </a:rPr>
              <a:t>séminaires</a:t>
            </a:r>
            <a:r>
              <a:rPr sz="2000" spc="-5" dirty="0" smtClean="0">
                <a:latin typeface="Georgia"/>
                <a:cs typeface="Georgia"/>
              </a:rPr>
              <a:t>.</a:t>
            </a:r>
            <a:endParaRPr lang="es-EC" sz="2000" spc="-5" dirty="0" smtClean="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tabLst>
                <a:tab pos="287020" algn="l"/>
              </a:tabLst>
            </a:pPr>
            <a:endParaRPr lang="es-EC" sz="2000" dirty="0">
              <a:latin typeface="Georgia"/>
              <a:cs typeface="Georgia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000" spc="-5" dirty="0" smtClean="0">
                <a:latin typeface="Georgia"/>
                <a:cs typeface="Georgia"/>
              </a:rPr>
              <a:t>Pour </a:t>
            </a:r>
            <a:r>
              <a:rPr sz="2000" spc="-5" dirty="0">
                <a:latin typeface="Georgia"/>
                <a:cs typeface="Georgia"/>
              </a:rPr>
              <a:t>accueillir cette typologie de “touristes” </a:t>
            </a:r>
            <a:r>
              <a:rPr sz="2000" dirty="0">
                <a:latin typeface="Georgia"/>
                <a:cs typeface="Georgia"/>
              </a:rPr>
              <a:t>il </a:t>
            </a:r>
            <a:r>
              <a:rPr sz="2000" spc="-10" dirty="0">
                <a:latin typeface="Georgia"/>
                <a:cs typeface="Georgia"/>
              </a:rPr>
              <a:t>faut  </a:t>
            </a:r>
            <a:r>
              <a:rPr sz="2000" spc="-5" dirty="0">
                <a:latin typeface="Georgia"/>
                <a:cs typeface="Georgia"/>
              </a:rPr>
              <a:t>disposer de grandes structures d’hébergement </a:t>
            </a:r>
            <a:r>
              <a:rPr sz="2000" dirty="0">
                <a:latin typeface="Georgia"/>
                <a:cs typeface="Georgia"/>
              </a:rPr>
              <a:t>avec  </a:t>
            </a:r>
            <a:r>
              <a:rPr sz="2000" spc="-5" dirty="0">
                <a:latin typeface="Georgia"/>
                <a:cs typeface="Georgia"/>
              </a:rPr>
              <a:t>des </a:t>
            </a:r>
            <a:r>
              <a:rPr sz="2000" spc="-10" dirty="0">
                <a:latin typeface="Georgia"/>
                <a:cs typeface="Georgia"/>
              </a:rPr>
              <a:t>salles </a:t>
            </a:r>
            <a:r>
              <a:rPr sz="2000" spc="-5" dirty="0">
                <a:latin typeface="Georgia"/>
                <a:cs typeface="Georgia"/>
              </a:rPr>
              <a:t>de conférences, un équipement  informatique </a:t>
            </a:r>
            <a:r>
              <a:rPr sz="2000" dirty="0">
                <a:latin typeface="Georgia"/>
                <a:cs typeface="Georgia"/>
              </a:rPr>
              <a:t>et </a:t>
            </a:r>
            <a:r>
              <a:rPr sz="2000" spc="-5" dirty="0">
                <a:latin typeface="Georgia"/>
                <a:cs typeface="Georgia"/>
              </a:rPr>
              <a:t>du personnel </a:t>
            </a:r>
            <a:r>
              <a:rPr sz="2000" dirty="0">
                <a:latin typeface="Georgia"/>
                <a:cs typeface="Georgia"/>
              </a:rPr>
              <a:t>avec </a:t>
            </a:r>
            <a:r>
              <a:rPr sz="2000" spc="-5" dirty="0">
                <a:latin typeface="Georgia"/>
                <a:cs typeface="Georgia"/>
              </a:rPr>
              <a:t>une formation  technologique.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5122" name="Picture 2" descr="Le tourisme d'affaires à Majorque | CEP Mallo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4212737"/>
            <a:ext cx="5410200" cy="24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231" y="457200"/>
            <a:ext cx="6096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C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TOURISME </a:t>
            </a:r>
            <a:r>
              <a:rPr lang="es-EC" sz="4000" b="1" spc="-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</a:t>
            </a:r>
            <a:r>
              <a:rPr lang="es-EC" sz="4000" b="1" spc="-8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C" sz="4000" b="1" spc="-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SANTÉ</a:t>
            </a:r>
            <a:endParaRPr lang="es-EC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540129"/>
            <a:ext cx="4115309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  <a:tab pos="2545715" algn="l"/>
                <a:tab pos="3761740" algn="l"/>
              </a:tabLst>
            </a:pPr>
            <a:r>
              <a:rPr sz="2000" dirty="0">
                <a:latin typeface="Georgia"/>
                <a:cs typeface="Georgia"/>
              </a:rPr>
              <a:t>Il </a:t>
            </a:r>
            <a:r>
              <a:rPr sz="2000" spc="-5" dirty="0">
                <a:latin typeface="Georgia"/>
                <a:cs typeface="Georgia"/>
              </a:rPr>
              <a:t>s’agit d’un tout </a:t>
            </a:r>
            <a:r>
              <a:rPr sz="2000" dirty="0">
                <a:latin typeface="Georgia"/>
                <a:cs typeface="Georgia"/>
              </a:rPr>
              <a:t>nouveau </a:t>
            </a:r>
            <a:r>
              <a:rPr sz="2000" spc="-5" dirty="0">
                <a:latin typeface="Georgia"/>
                <a:cs typeface="Georgia"/>
              </a:rPr>
              <a:t>secteur du </a:t>
            </a:r>
            <a:r>
              <a:rPr sz="2000" spc="-10" dirty="0">
                <a:latin typeface="Georgia"/>
                <a:cs typeface="Georgia"/>
              </a:rPr>
              <a:t>tourisme </a:t>
            </a:r>
            <a:r>
              <a:rPr sz="2000" dirty="0">
                <a:latin typeface="Georgia"/>
                <a:cs typeface="Georgia"/>
              </a:rPr>
              <a:t>qui a  </a:t>
            </a:r>
            <a:r>
              <a:rPr sz="2000" spc="-5" dirty="0">
                <a:latin typeface="Georgia"/>
                <a:cs typeface="Georgia"/>
              </a:rPr>
              <a:t>un très grand succès actuellement. Ce </a:t>
            </a:r>
            <a:r>
              <a:rPr sz="2000" dirty="0">
                <a:latin typeface="Georgia"/>
                <a:cs typeface="Georgia"/>
              </a:rPr>
              <a:t>type </a:t>
            </a:r>
            <a:r>
              <a:rPr sz="2000" spc="-5" dirty="0">
                <a:latin typeface="Georgia"/>
                <a:cs typeface="Georgia"/>
              </a:rPr>
              <a:t>de t. </a:t>
            </a:r>
            <a:r>
              <a:rPr sz="2000" dirty="0">
                <a:latin typeface="Georgia"/>
                <a:cs typeface="Georgia"/>
              </a:rPr>
              <a:t>,qui  </a:t>
            </a:r>
            <a:r>
              <a:rPr sz="2000" spc="-5" dirty="0">
                <a:latin typeface="Georgia"/>
                <a:cs typeface="Georgia"/>
              </a:rPr>
              <a:t>autrefois était surtout dédié au troisième âge,  aujourd’hui concerne un public </a:t>
            </a:r>
            <a:r>
              <a:rPr sz="2000" spc="-10" dirty="0">
                <a:latin typeface="Georgia"/>
                <a:cs typeface="Georgia"/>
              </a:rPr>
              <a:t>beaucoup </a:t>
            </a:r>
            <a:r>
              <a:rPr sz="2000" spc="-5" dirty="0">
                <a:latin typeface="Georgia"/>
                <a:cs typeface="Georgia"/>
              </a:rPr>
              <a:t>plus </a:t>
            </a:r>
            <a:r>
              <a:rPr sz="2000" dirty="0">
                <a:latin typeface="Georgia"/>
                <a:cs typeface="Georgia"/>
              </a:rPr>
              <a:t>vaste  à </a:t>
            </a:r>
            <a:r>
              <a:rPr sz="2000" spc="-10" dirty="0">
                <a:latin typeface="Georgia"/>
                <a:cs typeface="Georgia"/>
              </a:rPr>
              <a:t>la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 err="1" smtClean="0">
                <a:latin typeface="Georgia"/>
                <a:cs typeface="Georgia"/>
              </a:rPr>
              <a:t>recherche</a:t>
            </a:r>
            <a:r>
              <a:rPr lang="es-EC" sz="2000" dirty="0" smtClean="0">
                <a:latin typeface="Georgia"/>
                <a:cs typeface="Georgia"/>
              </a:rPr>
              <a:t> </a:t>
            </a:r>
            <a:r>
              <a:rPr sz="2000" spc="-5" dirty="0" smtClean="0">
                <a:latin typeface="Georgia"/>
                <a:cs typeface="Georgia"/>
              </a:rPr>
              <a:t>de </a:t>
            </a:r>
            <a:r>
              <a:rPr sz="2000" spc="-5" dirty="0">
                <a:latin typeface="Georgia"/>
                <a:cs typeface="Georgia"/>
              </a:rPr>
              <a:t>l’équilibre </a:t>
            </a:r>
            <a:r>
              <a:rPr sz="2000" dirty="0">
                <a:latin typeface="Georgia"/>
                <a:cs typeface="Georgia"/>
              </a:rPr>
              <a:t>et </a:t>
            </a:r>
            <a:r>
              <a:rPr sz="2000" spc="-5" dirty="0">
                <a:latin typeface="Georgia"/>
                <a:cs typeface="Georgia"/>
              </a:rPr>
              <a:t>du bien-etre physique  </a:t>
            </a:r>
            <a:r>
              <a:rPr sz="2000" dirty="0">
                <a:latin typeface="Georgia"/>
                <a:cs typeface="Georgia"/>
              </a:rPr>
              <a:t>et </a:t>
            </a:r>
            <a:r>
              <a:rPr sz="2000" spc="-5" dirty="0">
                <a:latin typeface="Georgia"/>
                <a:cs typeface="Georgia"/>
              </a:rPr>
              <a:t>psychique. C’est l’époque de l’exploit des centres  de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 err="1">
                <a:latin typeface="Georgia"/>
                <a:cs typeface="Georgia"/>
              </a:rPr>
              <a:t>thalassothérapie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 err="1" smtClean="0">
                <a:latin typeface="Georgia"/>
                <a:cs typeface="Georgia"/>
              </a:rPr>
              <a:t>et</a:t>
            </a:r>
            <a:r>
              <a:rPr sz="2000" spc="-5" dirty="0" err="1" smtClean="0">
                <a:latin typeface="Georgia"/>
                <a:cs typeface="Georgia"/>
              </a:rPr>
              <a:t>de</a:t>
            </a:r>
            <a:r>
              <a:rPr sz="2000" spc="-5" dirty="0" smtClean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traitements ésthétiques </a:t>
            </a:r>
            <a:r>
              <a:rPr sz="2000" dirty="0">
                <a:latin typeface="Georgia"/>
                <a:cs typeface="Georgia"/>
              </a:rPr>
              <a:t>:  </a:t>
            </a:r>
            <a:r>
              <a:rPr sz="2000" spc="-5" dirty="0">
                <a:latin typeface="Georgia"/>
                <a:cs typeface="Georgia"/>
              </a:rPr>
              <a:t>bain thermal, bain de boue, hydromassage,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sauna…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4098" name="Picture 2" descr="Le tourisme de santé peut encore beaucoup apporter à la Tuni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598"/>
            <a:ext cx="4654060" cy="282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252" y="381000"/>
            <a:ext cx="654481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C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TOURISME</a:t>
            </a:r>
            <a:r>
              <a:rPr lang="es-EC" sz="4000" spc="-85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s-EC" sz="4000" spc="-5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ÉQUITABLE</a:t>
            </a:r>
            <a:endParaRPr lang="es-EC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371600"/>
            <a:ext cx="8610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  <a:tab pos="4307840" algn="l"/>
              </a:tabLst>
            </a:pPr>
            <a:r>
              <a:rPr sz="2000" dirty="0">
                <a:latin typeface="Georgia"/>
                <a:cs typeface="Georgia"/>
              </a:rPr>
              <a:t>Il </a:t>
            </a:r>
            <a:r>
              <a:rPr sz="2000" spc="-5" dirty="0">
                <a:latin typeface="Georgia"/>
                <a:cs typeface="Georgia"/>
              </a:rPr>
              <a:t>s’agit </a:t>
            </a:r>
            <a:r>
              <a:rPr sz="2000" spc="-10" dirty="0">
                <a:latin typeface="Georgia"/>
                <a:cs typeface="Georgia"/>
              </a:rPr>
              <a:t>d’un </a:t>
            </a:r>
            <a:r>
              <a:rPr sz="2000" spc="-5" dirty="0">
                <a:latin typeface="Georgia"/>
                <a:cs typeface="Georgia"/>
              </a:rPr>
              <a:t>nouveau type de tourisme </a:t>
            </a:r>
            <a:r>
              <a:rPr sz="2000" dirty="0">
                <a:latin typeface="Georgia"/>
                <a:cs typeface="Georgia"/>
              </a:rPr>
              <a:t>né </a:t>
            </a:r>
            <a:r>
              <a:rPr sz="2000" spc="-5" dirty="0">
                <a:latin typeface="Georgia"/>
                <a:cs typeface="Georgia"/>
              </a:rPr>
              <a:t>de la prise  de conscience des dégâts provoqués dans  nombreuses destinations par le </a:t>
            </a:r>
            <a:r>
              <a:rPr sz="2000" dirty="0">
                <a:latin typeface="Georgia"/>
                <a:cs typeface="Georgia"/>
              </a:rPr>
              <a:t>voyage </a:t>
            </a:r>
            <a:r>
              <a:rPr sz="2000" spc="-5" dirty="0">
                <a:latin typeface="Georgia"/>
                <a:cs typeface="Georgia"/>
              </a:rPr>
              <a:t>conçu </a:t>
            </a:r>
            <a:r>
              <a:rPr sz="2000" spc="-10" dirty="0">
                <a:latin typeface="Georgia"/>
                <a:cs typeface="Georgia"/>
              </a:rPr>
              <a:t>comme  </a:t>
            </a:r>
            <a:r>
              <a:rPr sz="2000" spc="-5" dirty="0">
                <a:latin typeface="Georgia"/>
                <a:cs typeface="Georgia"/>
              </a:rPr>
              <a:t>produit de masse. Suite </a:t>
            </a:r>
            <a:r>
              <a:rPr sz="2000" spc="-10" dirty="0">
                <a:latin typeface="Georgia"/>
                <a:cs typeface="Georgia"/>
              </a:rPr>
              <a:t>aux </a:t>
            </a:r>
            <a:r>
              <a:rPr sz="2000" spc="-5" dirty="0">
                <a:latin typeface="Georgia"/>
                <a:cs typeface="Georgia"/>
              </a:rPr>
              <a:t>problèmes de pollution,  d’urbanisation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 err="1">
                <a:latin typeface="Georgia"/>
                <a:cs typeface="Georgia"/>
              </a:rPr>
              <a:t>sauvage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 smtClean="0">
                <a:latin typeface="Georgia"/>
                <a:cs typeface="Georgia"/>
              </a:rPr>
              <a:t>et</a:t>
            </a:r>
            <a:r>
              <a:rPr lang="es-EC" sz="2000" dirty="0" smtClean="0">
                <a:latin typeface="Georgia"/>
                <a:cs typeface="Georgia"/>
              </a:rPr>
              <a:t> </a:t>
            </a:r>
            <a:r>
              <a:rPr sz="2000" spc="-5" dirty="0" smtClean="0">
                <a:latin typeface="Georgia"/>
                <a:cs typeface="Georgia"/>
              </a:rPr>
              <a:t>de </a:t>
            </a:r>
            <a:r>
              <a:rPr sz="2000" spc="-5" dirty="0">
                <a:latin typeface="Georgia"/>
                <a:cs typeface="Georgia"/>
              </a:rPr>
              <a:t>l’exploitation de  certaines minorités, des professionnels du </a:t>
            </a:r>
            <a:r>
              <a:rPr sz="2000" spc="-10" dirty="0">
                <a:latin typeface="Georgia"/>
                <a:cs typeface="Georgia"/>
              </a:rPr>
              <a:t>tourisme  </a:t>
            </a:r>
            <a:r>
              <a:rPr sz="2000" spc="-5" dirty="0">
                <a:latin typeface="Georgia"/>
                <a:cs typeface="Georgia"/>
              </a:rPr>
              <a:t>proposent des vacances étiques dans le </a:t>
            </a:r>
            <a:r>
              <a:rPr sz="2000" dirty="0">
                <a:latin typeface="Georgia"/>
                <a:cs typeface="Georgia"/>
              </a:rPr>
              <a:t>respect </a:t>
            </a:r>
            <a:r>
              <a:rPr sz="2000" spc="-5" dirty="0">
                <a:latin typeface="Georgia"/>
                <a:cs typeface="Georgia"/>
              </a:rPr>
              <a:t>de  l’environnement </a:t>
            </a:r>
            <a:r>
              <a:rPr sz="2000" dirty="0">
                <a:latin typeface="Georgia"/>
                <a:cs typeface="Georgia"/>
              </a:rPr>
              <a:t>et </a:t>
            </a:r>
            <a:r>
              <a:rPr sz="2000" spc="-5" dirty="0">
                <a:latin typeface="Georgia"/>
                <a:cs typeface="Georgia"/>
              </a:rPr>
              <a:t>de l’aide envers les peuples</a:t>
            </a:r>
            <a:r>
              <a:rPr sz="2000" spc="-8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hôtes.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3074" name="Picture 2" descr="Que sais-je ?] Le tourisme équitable et le tourisme solid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93306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62674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C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TOURISME</a:t>
            </a:r>
            <a:r>
              <a:rPr lang="es-EC" sz="4000" spc="-105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s-EC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RELIGEUX</a:t>
            </a:r>
            <a:endParaRPr lang="es-EC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716721"/>
            <a:ext cx="4114800" cy="44864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5080" indent="-274320" algn="just">
              <a:lnSpc>
                <a:spcPct val="90000"/>
              </a:lnSpc>
              <a:spcBef>
                <a:spcPts val="4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000" spc="-5" dirty="0">
                <a:latin typeface="Georgia"/>
                <a:cs typeface="Georgia"/>
              </a:rPr>
              <a:t>C’est une forme de tourisme très ancienne </a:t>
            </a:r>
            <a:r>
              <a:rPr sz="2000" dirty="0">
                <a:latin typeface="Georgia"/>
                <a:cs typeface="Georgia"/>
              </a:rPr>
              <a:t>et qui  </a:t>
            </a:r>
            <a:r>
              <a:rPr sz="2000" spc="-5" dirty="0">
                <a:latin typeface="Georgia"/>
                <a:cs typeface="Georgia"/>
              </a:rPr>
              <a:t>continue </a:t>
            </a:r>
            <a:r>
              <a:rPr sz="2000" dirty="0">
                <a:latin typeface="Georgia"/>
                <a:cs typeface="Georgia"/>
              </a:rPr>
              <a:t>à avoir </a:t>
            </a:r>
            <a:r>
              <a:rPr sz="2000" spc="-5" dirty="0">
                <a:latin typeface="Georgia"/>
                <a:cs typeface="Georgia"/>
              </a:rPr>
              <a:t>du succès. </a:t>
            </a:r>
            <a:r>
              <a:rPr sz="2000" dirty="0">
                <a:latin typeface="Georgia"/>
                <a:cs typeface="Georgia"/>
              </a:rPr>
              <a:t>Il </a:t>
            </a:r>
            <a:r>
              <a:rPr sz="2000" spc="-5" dirty="0">
                <a:latin typeface="Georgia"/>
                <a:cs typeface="Georgia"/>
              </a:rPr>
              <a:t>s’agit de </a:t>
            </a:r>
            <a:r>
              <a:rPr sz="2000" dirty="0">
                <a:latin typeface="Georgia"/>
                <a:cs typeface="Georgia"/>
              </a:rPr>
              <a:t>voyages à  vocation </a:t>
            </a:r>
            <a:r>
              <a:rPr sz="2000" spc="-5" dirty="0">
                <a:latin typeface="Georgia"/>
                <a:cs typeface="Georgia"/>
              </a:rPr>
              <a:t>religieuse </a:t>
            </a:r>
            <a:r>
              <a:rPr sz="2000" spc="-10" dirty="0">
                <a:latin typeface="Georgia"/>
                <a:cs typeface="Georgia"/>
              </a:rPr>
              <a:t>conçus comme </a:t>
            </a:r>
            <a:r>
              <a:rPr sz="2000" spc="-5" dirty="0">
                <a:latin typeface="Georgia"/>
                <a:cs typeface="Georgia"/>
              </a:rPr>
              <a:t>des pèlerinages ou  des </a:t>
            </a:r>
            <a:r>
              <a:rPr sz="2000" dirty="0">
                <a:latin typeface="Georgia"/>
                <a:cs typeface="Georgia"/>
              </a:rPr>
              <a:t>visites </a:t>
            </a:r>
            <a:r>
              <a:rPr sz="2000" spc="-5" dirty="0">
                <a:latin typeface="Georgia"/>
                <a:cs typeface="Georgia"/>
              </a:rPr>
              <a:t>dans les villes-sanctuaire </a:t>
            </a:r>
            <a:r>
              <a:rPr sz="2000" dirty="0">
                <a:latin typeface="Georgia"/>
                <a:cs typeface="Georgia"/>
              </a:rPr>
              <a:t>et </a:t>
            </a:r>
            <a:r>
              <a:rPr sz="2000" spc="-5" dirty="0">
                <a:latin typeface="Georgia"/>
                <a:cs typeface="Georgia"/>
              </a:rPr>
              <a:t>souvent  organisés par des associations catholiques. </a:t>
            </a:r>
            <a:r>
              <a:rPr sz="2000" dirty="0">
                <a:latin typeface="Georgia"/>
                <a:cs typeface="Georgia"/>
              </a:rPr>
              <a:t>Les </a:t>
            </a:r>
            <a:r>
              <a:rPr sz="2000" spc="-5" dirty="0">
                <a:latin typeface="Georgia"/>
                <a:cs typeface="Georgia"/>
              </a:rPr>
              <a:t>lieux  destinés </a:t>
            </a:r>
            <a:r>
              <a:rPr sz="2000" dirty="0">
                <a:latin typeface="Georgia"/>
                <a:cs typeface="Georgia"/>
              </a:rPr>
              <a:t>à </a:t>
            </a:r>
            <a:r>
              <a:rPr sz="2000" spc="-5" dirty="0">
                <a:latin typeface="Georgia"/>
                <a:cs typeface="Georgia"/>
              </a:rPr>
              <a:t>héberger cette typologie de touristes  doivent posseder une </a:t>
            </a:r>
            <a:r>
              <a:rPr sz="2000" spc="-10" dirty="0">
                <a:latin typeface="Georgia"/>
                <a:cs typeface="Georgia"/>
              </a:rPr>
              <a:t>haute </a:t>
            </a:r>
            <a:r>
              <a:rPr sz="2000" spc="-5" dirty="0">
                <a:latin typeface="Georgia"/>
                <a:cs typeface="Georgia"/>
              </a:rPr>
              <a:t>capacité réceptive </a:t>
            </a:r>
            <a:r>
              <a:rPr sz="2000" dirty="0">
                <a:latin typeface="Georgia"/>
                <a:cs typeface="Georgia"/>
              </a:rPr>
              <a:t>et </a:t>
            </a:r>
            <a:r>
              <a:rPr sz="2000" spc="-5" dirty="0">
                <a:latin typeface="Georgia"/>
                <a:cs typeface="Georgia"/>
              </a:rPr>
              <a:t>être  bien desservis. Ce tourisme s’accompagne souvent de  celui </a:t>
            </a:r>
            <a:r>
              <a:rPr sz="2000" spc="-10" dirty="0">
                <a:latin typeface="Georgia"/>
                <a:cs typeface="Georgia"/>
              </a:rPr>
              <a:t>culturel </a:t>
            </a:r>
            <a:r>
              <a:rPr sz="2000" dirty="0">
                <a:latin typeface="Georgia"/>
                <a:cs typeface="Georgia"/>
              </a:rPr>
              <a:t>qui </a:t>
            </a:r>
            <a:r>
              <a:rPr sz="2000" spc="-5" dirty="0">
                <a:latin typeface="Georgia"/>
                <a:cs typeface="Georgia"/>
              </a:rPr>
              <a:t>comporte la </a:t>
            </a:r>
            <a:r>
              <a:rPr sz="2000" dirty="0">
                <a:latin typeface="Georgia"/>
                <a:cs typeface="Georgia"/>
              </a:rPr>
              <a:t>visite </a:t>
            </a:r>
            <a:r>
              <a:rPr sz="2000" spc="-5" dirty="0">
                <a:latin typeface="Georgia"/>
                <a:cs typeface="Georgia"/>
              </a:rPr>
              <a:t>guidée des  églises, abbaye,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sanctuaire.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2050" name="Picture 2" descr="Jérusalem: Destination phare du tourisme religieux – Etang-du-moulin.fr :  Blog vacances, tourisme et voy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590798"/>
            <a:ext cx="4099493" cy="27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óscopos Gourmet 2019: esto dicen los astros de la cocina | Gourmet de  Méx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"/>
          <a:stretch/>
        </p:blipFill>
        <p:spPr bwMode="auto">
          <a:xfrm>
            <a:off x="2579339" y="4103817"/>
            <a:ext cx="3985318" cy="24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848" y="90489"/>
            <a:ext cx="5472303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C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TOURISME</a:t>
            </a:r>
            <a:r>
              <a:rPr lang="es-EC" sz="4000" spc="-95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s-EC" sz="4000" spc="-5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GASTRONOMIQUE</a:t>
            </a:r>
            <a:endParaRPr lang="es-EC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499" y="1600200"/>
            <a:ext cx="8762999" cy="2270493"/>
          </a:xfrm>
          <a:prstGeom prst="rect">
            <a:avLst/>
          </a:prstGeom>
          <a:solidFill>
            <a:srgbClr val="F8F8F8">
              <a:alpha val="69804"/>
            </a:srgbClr>
          </a:solidFill>
        </p:spPr>
        <p:txBody>
          <a:bodyPr vert="horz" wrap="square" lIns="0" tIns="53975" rIns="0" bIns="0" rtlCol="0">
            <a:spAutoFit/>
          </a:bodyPr>
          <a:lstStyle/>
          <a:p>
            <a:pPr marL="287020" marR="5080" indent="-274320" algn="just">
              <a:lnSpc>
                <a:spcPct val="90000"/>
              </a:lnSpc>
              <a:spcBef>
                <a:spcPts val="4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000" dirty="0">
                <a:latin typeface="Georgia" panose="02040502050405020303" pitchFamily="18" charset="0"/>
                <a:cs typeface="Georgia"/>
              </a:rPr>
              <a:t>Il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s’agit d’une typologie de tourisme </a:t>
            </a:r>
            <a:r>
              <a:rPr sz="2000" dirty="0">
                <a:latin typeface="Georgia" panose="02040502050405020303" pitchFamily="18" charset="0"/>
                <a:cs typeface="Georgia"/>
              </a:rPr>
              <a:t>qui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existe depuis 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toujours </a:t>
            </a:r>
            <a:r>
              <a:rPr sz="2000" dirty="0">
                <a:latin typeface="Georgia" panose="02040502050405020303" pitchFamily="18" charset="0"/>
                <a:cs typeface="Georgia"/>
              </a:rPr>
              <a:t>mais qui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autrefois </a:t>
            </a:r>
            <a:r>
              <a:rPr sz="2000" dirty="0">
                <a:latin typeface="Georgia" panose="02040502050405020303" pitchFamily="18" charset="0"/>
                <a:cs typeface="Georgia"/>
              </a:rPr>
              <a:t>n’avait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pas une identité  propre alors </a:t>
            </a:r>
            <a:r>
              <a:rPr sz="2000" dirty="0">
                <a:latin typeface="Georgia" panose="02040502050405020303" pitchFamily="18" charset="0"/>
                <a:cs typeface="Georgia"/>
              </a:rPr>
              <a:t>que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aujourd’hui </a:t>
            </a:r>
            <a:r>
              <a:rPr sz="2000" dirty="0">
                <a:latin typeface="Georgia" panose="02040502050405020303" pitchFamily="18" charset="0"/>
                <a:cs typeface="Georgia"/>
              </a:rPr>
              <a:t>va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de plus en plus  assumer une autonomie de secteur. Si la possibilité  de go</a:t>
            </a:r>
            <a:r>
              <a:rPr sz="2000" b="0" spc="-5" dirty="0">
                <a:latin typeface="Georgia" panose="02040502050405020303" pitchFamily="18" charset="0"/>
                <a:cs typeface="Footlight MT Light"/>
              </a:rPr>
              <a:t>ûter la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cuisine du pays </a:t>
            </a:r>
            <a:r>
              <a:rPr sz="2000" dirty="0">
                <a:latin typeface="Georgia" panose="02040502050405020303" pitchFamily="18" charset="0"/>
                <a:cs typeface="Georgia"/>
              </a:rPr>
              <a:t>a été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toujours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un point  fort dans le </a:t>
            </a:r>
            <a:r>
              <a:rPr sz="2000" dirty="0">
                <a:latin typeface="Georgia" panose="02040502050405020303" pitchFamily="18" charset="0"/>
                <a:cs typeface="Georgia"/>
              </a:rPr>
              <a:t>voyage,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dès </a:t>
            </a:r>
            <a:r>
              <a:rPr sz="2000" dirty="0">
                <a:latin typeface="Georgia" panose="02040502050405020303" pitchFamily="18" charset="0"/>
                <a:cs typeface="Georgia"/>
              </a:rPr>
              <a:t>nos jours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on organise des  séjours thématiques autour des produits  gastronomiques: on propose la route des </a:t>
            </a:r>
            <a:r>
              <a:rPr sz="2000" dirty="0">
                <a:latin typeface="Georgia" panose="02040502050405020303" pitchFamily="18" charset="0"/>
                <a:cs typeface="Georgia"/>
              </a:rPr>
              <a:t>vins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où des  fromages, la </a:t>
            </a:r>
            <a:r>
              <a:rPr sz="2000" dirty="0">
                <a:latin typeface="Georgia" panose="02040502050405020303" pitchFamily="18" charset="0"/>
                <a:cs typeface="Georgia"/>
              </a:rPr>
              <a:t>visite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des caves, les dégustations, la  possibilité </a:t>
            </a:r>
            <a:r>
              <a:rPr sz="2000" spc="-10" dirty="0">
                <a:latin typeface="Georgia" panose="02040502050405020303" pitchFamily="18" charset="0"/>
                <a:cs typeface="Georgia"/>
              </a:rPr>
              <a:t>d’assister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ou participer au processus de  production (dans les fromageries, les potagers) </a:t>
            </a:r>
            <a:r>
              <a:rPr sz="2000" dirty="0">
                <a:latin typeface="Georgia" panose="02040502050405020303" pitchFamily="18" charset="0"/>
                <a:cs typeface="Georgia"/>
              </a:rPr>
              <a:t>et 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aussi les cours de</a:t>
            </a:r>
            <a:r>
              <a:rPr sz="2000" spc="-35" dirty="0">
                <a:latin typeface="Georgia" panose="02040502050405020303" pitchFamily="18" charset="0"/>
                <a:cs typeface="Georgia"/>
              </a:rPr>
              <a:t> </a:t>
            </a:r>
            <a:r>
              <a:rPr sz="2000" spc="-5" dirty="0">
                <a:latin typeface="Georgia" panose="02040502050405020303" pitchFamily="18" charset="0"/>
                <a:cs typeface="Georgia"/>
              </a:rPr>
              <a:t>cuisine.</a:t>
            </a:r>
            <a:endParaRPr sz="2000" dirty="0">
              <a:latin typeface="Georgia" panose="02040502050405020303" pitchFamily="18" charset="0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585</Words>
  <Application>Microsoft Office PowerPoint</Application>
  <PresentationFormat>Presentación en pantalla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Footlight MT Light</vt:lpstr>
      <vt:lpstr>Georgia</vt:lpstr>
      <vt:lpstr>open sans</vt:lpstr>
      <vt:lpstr>Wingdings 2</vt:lpstr>
      <vt:lpstr>Tema de Office</vt:lpstr>
      <vt:lpstr>TYPES DE TOURISME</vt:lpstr>
      <vt:lpstr>TOURISME CULTUREL</vt:lpstr>
      <vt:lpstr>TOURISME VERT,BLEU,BLANC</vt:lpstr>
      <vt:lpstr>TOURISME SPORTIF</vt:lpstr>
      <vt:lpstr>TOURISME D’AFFAIRES</vt:lpstr>
      <vt:lpstr>TOURISME DE SANTÉ</vt:lpstr>
      <vt:lpstr>TOURISME ÉQUITABLE</vt:lpstr>
      <vt:lpstr>TOURISME RELIGEUX</vt:lpstr>
      <vt:lpstr>TOURISME GASTRONOMIQUE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de tourisme</dc:title>
  <dc:creator>zaira</dc:creator>
  <cp:lastModifiedBy>Victoria</cp:lastModifiedBy>
  <cp:revision>7</cp:revision>
  <dcterms:created xsi:type="dcterms:W3CDTF">2020-09-29T03:57:13Z</dcterms:created>
  <dcterms:modified xsi:type="dcterms:W3CDTF">2020-09-29T14:58:47Z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2020-09-29T00:00:00Z</vt:filetime>
  </property>
</Properties>
</file>