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350437" y="1577935"/>
            <a:ext cx="7415927" cy="1543050"/>
          </a:xfrm>
          <a:prstGeom prst="rect">
            <a:avLst/>
          </a:prstGeom>
          <a:noFill/>
          <a:ln/>
        </p:spPr>
        <p:txBody>
          <a:bodyPr wrap="square" rtlCol="0" anchor="t"/>
          <a:lstStyle/>
          <a:p>
            <a:pPr indent="0" marL="0">
              <a:lnSpc>
                <a:spcPts val="6075"/>
              </a:lnSpc>
              <a:buNone/>
            </a:pPr>
            <a:r>
              <a:rPr lang="en-US" sz="4860" b="1" spc="-146" kern="0" dirty="0">
                <a:solidFill>
                  <a:srgbClr val="FFFFFF"/>
                </a:solidFill>
                <a:latin typeface="Inter" pitchFamily="34" charset="0"/>
                <a:ea typeface="Inter" pitchFamily="34" charset="-122"/>
                <a:cs typeface="Inter" pitchFamily="34" charset="-120"/>
              </a:rPr>
              <a:t>Introducción a Diffie-Hellman</a:t>
            </a:r>
            <a:endParaRPr lang="en-US" sz="4860" dirty="0"/>
          </a:p>
        </p:txBody>
      </p:sp>
      <p:sp>
        <p:nvSpPr>
          <p:cNvPr id="6" name="Text 3"/>
          <p:cNvSpPr/>
          <p:nvPr/>
        </p:nvSpPr>
        <p:spPr>
          <a:xfrm>
            <a:off x="6350437" y="3491270"/>
            <a:ext cx="7415927" cy="3160395"/>
          </a:xfrm>
          <a:prstGeom prst="rect">
            <a:avLst/>
          </a:prstGeom>
          <a:noFill/>
          <a:ln/>
        </p:spPr>
        <p:txBody>
          <a:bodyPr wrap="square" rtlCol="0" anchor="t"/>
          <a:lstStyle/>
          <a:p>
            <a:pPr indent="0" marL="0">
              <a:lnSpc>
                <a:spcPts val="3110"/>
              </a:lnSpc>
              <a:buNone/>
            </a:pPr>
            <a:r>
              <a:rPr lang="en-US" sz="1944" spc="-39" kern="0" dirty="0">
                <a:solidFill>
                  <a:srgbClr val="E5E0DF"/>
                </a:solidFill>
                <a:latin typeface="Inter" pitchFamily="34" charset="0"/>
                <a:ea typeface="Inter" pitchFamily="34" charset="-122"/>
                <a:cs typeface="Inter" pitchFamily="34" charset="-120"/>
              </a:rPr>
              <a:t>Diffie-Hellman es un protocolo criptográfico fundamental que permite el intercambio seguro de claves entre dos partes sin necesidad de compartir previamente una clave secreta. Este algoritmo revolucionó la forma en que se transmitía información de manera confidencial y sentó las bases para el desarrollo de la criptografía de clave pública. En esta presentación, exploraremos los conceptos básicos, el funcionamiento y las aplicaciones de este importante algoritmo de intercambio de claves.</a:t>
            </a:r>
            <a:endParaRPr lang="en-US" sz="1944"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350437" y="985361"/>
            <a:ext cx="7415927" cy="1543050"/>
          </a:xfrm>
          <a:prstGeom prst="rect">
            <a:avLst/>
          </a:prstGeom>
          <a:noFill/>
          <a:ln/>
        </p:spPr>
        <p:txBody>
          <a:bodyPr wrap="square" rtlCol="0" anchor="t"/>
          <a:lstStyle/>
          <a:p>
            <a:pPr indent="0" marL="0">
              <a:lnSpc>
                <a:spcPts val="6075"/>
              </a:lnSpc>
              <a:buNone/>
            </a:pPr>
            <a:r>
              <a:rPr lang="en-US" sz="4860" b="1" spc="-146" kern="0" dirty="0">
                <a:solidFill>
                  <a:srgbClr val="FFFFFF"/>
                </a:solidFill>
                <a:latin typeface="Inter" pitchFamily="34" charset="0"/>
                <a:ea typeface="Inter" pitchFamily="34" charset="-122"/>
                <a:cs typeface="Inter" pitchFamily="34" charset="-120"/>
              </a:rPr>
              <a:t>Conclusión y Consideraciones Finales</a:t>
            </a:r>
            <a:endParaRPr lang="en-US" sz="4860" dirty="0"/>
          </a:p>
        </p:txBody>
      </p:sp>
      <p:sp>
        <p:nvSpPr>
          <p:cNvPr id="6" name="Text 3"/>
          <p:cNvSpPr/>
          <p:nvPr/>
        </p:nvSpPr>
        <p:spPr>
          <a:xfrm>
            <a:off x="6350437" y="2898696"/>
            <a:ext cx="7415927" cy="4345543"/>
          </a:xfrm>
          <a:prstGeom prst="rect">
            <a:avLst/>
          </a:prstGeom>
          <a:noFill/>
          <a:ln/>
        </p:spPr>
        <p:txBody>
          <a:bodyPr wrap="square" rtlCol="0" anchor="t"/>
          <a:lstStyle/>
          <a:p>
            <a:pPr indent="0" marL="0">
              <a:lnSpc>
                <a:spcPts val="3110"/>
              </a:lnSpc>
              <a:buNone/>
            </a:pPr>
            <a:r>
              <a:rPr lang="en-US" sz="1944" spc="-39" kern="0" dirty="0">
                <a:solidFill>
                  <a:srgbClr val="E5E0DF"/>
                </a:solidFill>
                <a:latin typeface="Inter" pitchFamily="34" charset="0"/>
                <a:ea typeface="Inter" pitchFamily="34" charset="-122"/>
                <a:cs typeface="Inter" pitchFamily="34" charset="-120"/>
              </a:rPr>
              <a:t>En resumen, Diffie-Hellman es un protocolo criptográfico fundamental que ha revolucionado la forma en que se intercambian claves de manera segura. Su principio ingenioso y su sólida base matemática lo han convertido en un pilar de la criptografía moderna, con numerosas aplicaciones en áreas como la seguridad de redes, el correo electrónico y las tecnologías emergentes. A medida que la criptografía evoluciona, Diffie-Hellman continúa siendo objeto de análisis y mejoras, lo que lo mantiene como una solución confiable y relevante para garantizar la confidencialidad y la integridad de las comunicaciones en el mundo digital.</a:t>
            </a:r>
            <a:endParaRPr lang="en-US" sz="1944" dirty="0"/>
          </a:p>
        </p:txBody>
      </p:sp>
      <p:pic>
        <p:nvPicPr>
          <p:cNvPr id="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04837" y="1334691"/>
            <a:ext cx="6931223" cy="540068"/>
          </a:xfrm>
          <a:prstGeom prst="rect">
            <a:avLst/>
          </a:prstGeom>
          <a:noFill/>
          <a:ln/>
        </p:spPr>
        <p:txBody>
          <a:bodyPr wrap="none" rtlCol="0" anchor="t"/>
          <a:lstStyle/>
          <a:p>
            <a:pPr indent="0" marL="0">
              <a:lnSpc>
                <a:spcPts val="4253"/>
              </a:lnSpc>
              <a:buNone/>
            </a:pPr>
            <a:r>
              <a:rPr lang="en-US" sz="3402" b="1" spc="-102" kern="0" dirty="0">
                <a:solidFill>
                  <a:srgbClr val="FFFFFF"/>
                </a:solidFill>
                <a:latin typeface="Inter" pitchFamily="34" charset="0"/>
                <a:ea typeface="Inter" pitchFamily="34" charset="-122"/>
                <a:cs typeface="Inter" pitchFamily="34" charset="-120"/>
              </a:rPr>
              <a:t>Conceptos Básicos de Criptografía</a:t>
            </a:r>
            <a:endParaRPr lang="en-US" sz="3402" dirty="0"/>
          </a:p>
        </p:txBody>
      </p:sp>
      <p:sp>
        <p:nvSpPr>
          <p:cNvPr id="6" name="Shape 3"/>
          <p:cNvSpPr/>
          <p:nvPr/>
        </p:nvSpPr>
        <p:spPr>
          <a:xfrm>
            <a:off x="604837" y="2133957"/>
            <a:ext cx="7934325" cy="1564005"/>
          </a:xfrm>
          <a:prstGeom prst="roundRect">
            <a:avLst>
              <a:gd name="adj" fmla="val 4972"/>
            </a:avLst>
          </a:prstGeom>
          <a:solidFill>
            <a:srgbClr val="110080"/>
          </a:solidFill>
          <a:ln w="7620">
            <a:solidFill>
              <a:srgbClr val="2A1999"/>
            </a:solidFill>
            <a:prstDash val="solid"/>
          </a:ln>
        </p:spPr>
      </p:sp>
      <p:sp>
        <p:nvSpPr>
          <p:cNvPr id="7" name="Text 4"/>
          <p:cNvSpPr/>
          <p:nvPr/>
        </p:nvSpPr>
        <p:spPr>
          <a:xfrm>
            <a:off x="785217" y="2314337"/>
            <a:ext cx="2160270" cy="269915"/>
          </a:xfrm>
          <a:prstGeom prst="rect">
            <a:avLst/>
          </a:prstGeom>
          <a:noFill/>
          <a:ln/>
        </p:spPr>
        <p:txBody>
          <a:bodyPr wrap="none" rtlCol="0" anchor="t"/>
          <a:lstStyle/>
          <a:p>
            <a:pPr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Cifrado</a:t>
            </a:r>
            <a:endParaRPr lang="en-US" sz="1701" dirty="0"/>
          </a:p>
        </p:txBody>
      </p:sp>
      <p:sp>
        <p:nvSpPr>
          <p:cNvPr id="8" name="Text 5"/>
          <p:cNvSpPr/>
          <p:nvPr/>
        </p:nvSpPr>
        <p:spPr>
          <a:xfrm>
            <a:off x="785217" y="2687836"/>
            <a:ext cx="7573566" cy="829747"/>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El cifrado es el proceso de transformar un mensaje legible (texto plano) en un mensaje ilegible (texto cifrado) mediante el uso de un algoritmo y una clave. Esto permite que la información se transmita de manera segura, evitando que terceros puedan leerla.</a:t>
            </a:r>
            <a:endParaRPr lang="en-US" sz="1361" dirty="0"/>
          </a:p>
        </p:txBody>
      </p:sp>
      <p:sp>
        <p:nvSpPr>
          <p:cNvPr id="9" name="Shape 6"/>
          <p:cNvSpPr/>
          <p:nvPr/>
        </p:nvSpPr>
        <p:spPr>
          <a:xfrm>
            <a:off x="604837" y="3870722"/>
            <a:ext cx="7934325" cy="1564005"/>
          </a:xfrm>
          <a:prstGeom prst="roundRect">
            <a:avLst>
              <a:gd name="adj" fmla="val 4972"/>
            </a:avLst>
          </a:prstGeom>
          <a:solidFill>
            <a:srgbClr val="110080"/>
          </a:solidFill>
          <a:ln w="7620">
            <a:solidFill>
              <a:srgbClr val="2A1999"/>
            </a:solidFill>
            <a:prstDash val="solid"/>
          </a:ln>
        </p:spPr>
      </p:sp>
      <p:sp>
        <p:nvSpPr>
          <p:cNvPr id="10" name="Text 7"/>
          <p:cNvSpPr/>
          <p:nvPr/>
        </p:nvSpPr>
        <p:spPr>
          <a:xfrm>
            <a:off x="785217" y="4051102"/>
            <a:ext cx="2160270" cy="269915"/>
          </a:xfrm>
          <a:prstGeom prst="rect">
            <a:avLst/>
          </a:prstGeom>
          <a:noFill/>
          <a:ln/>
        </p:spPr>
        <p:txBody>
          <a:bodyPr wrap="none" rtlCol="0" anchor="t"/>
          <a:lstStyle/>
          <a:p>
            <a:pPr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Descifrado</a:t>
            </a:r>
            <a:endParaRPr lang="en-US" sz="1701" dirty="0"/>
          </a:p>
        </p:txBody>
      </p:sp>
      <p:sp>
        <p:nvSpPr>
          <p:cNvPr id="11" name="Text 8"/>
          <p:cNvSpPr/>
          <p:nvPr/>
        </p:nvSpPr>
        <p:spPr>
          <a:xfrm>
            <a:off x="785217" y="4424601"/>
            <a:ext cx="7573566" cy="829747"/>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El descifrado es el proceso de transformar el texto cifrado de vuelta al texto plano original mediante el uso de la clave adecuada. Esto permite que el receptor pueda leer y entender el mensaje original.</a:t>
            </a:r>
            <a:endParaRPr lang="en-US" sz="1361" dirty="0"/>
          </a:p>
        </p:txBody>
      </p:sp>
      <p:sp>
        <p:nvSpPr>
          <p:cNvPr id="12" name="Shape 9"/>
          <p:cNvSpPr/>
          <p:nvPr/>
        </p:nvSpPr>
        <p:spPr>
          <a:xfrm>
            <a:off x="604837" y="5607487"/>
            <a:ext cx="7934325" cy="1287423"/>
          </a:xfrm>
          <a:prstGeom prst="roundRect">
            <a:avLst>
              <a:gd name="adj" fmla="val 6041"/>
            </a:avLst>
          </a:prstGeom>
          <a:solidFill>
            <a:srgbClr val="110080"/>
          </a:solidFill>
          <a:ln w="7620">
            <a:solidFill>
              <a:srgbClr val="2A1999"/>
            </a:solidFill>
            <a:prstDash val="solid"/>
          </a:ln>
        </p:spPr>
      </p:sp>
      <p:sp>
        <p:nvSpPr>
          <p:cNvPr id="13" name="Text 10"/>
          <p:cNvSpPr/>
          <p:nvPr/>
        </p:nvSpPr>
        <p:spPr>
          <a:xfrm>
            <a:off x="785217" y="5787866"/>
            <a:ext cx="2160270" cy="269915"/>
          </a:xfrm>
          <a:prstGeom prst="rect">
            <a:avLst/>
          </a:prstGeom>
          <a:noFill/>
          <a:ln/>
        </p:spPr>
        <p:txBody>
          <a:bodyPr wrap="none" rtlCol="0" anchor="t"/>
          <a:lstStyle/>
          <a:p>
            <a:pPr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Clave</a:t>
            </a:r>
            <a:endParaRPr lang="en-US" sz="1701" dirty="0"/>
          </a:p>
        </p:txBody>
      </p:sp>
      <p:sp>
        <p:nvSpPr>
          <p:cNvPr id="14" name="Text 11"/>
          <p:cNvSpPr/>
          <p:nvPr/>
        </p:nvSpPr>
        <p:spPr>
          <a:xfrm>
            <a:off x="785217" y="6161365"/>
            <a:ext cx="7573566" cy="553164"/>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La clave es un valor numérico o conjunto de valores que se utilizan en el algoritmo de cifrado y descifrado. La clave debe mantenerse en secreto para garantizar la seguridad del sistema.</a:t>
            </a:r>
            <a:endParaRPr lang="en-US" sz="1361" dirty="0"/>
          </a:p>
        </p:txBody>
      </p:sp>
      <p:pic>
        <p:nvPicPr>
          <p:cNvPr id="15"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136243" y="957143"/>
            <a:ext cx="7844314" cy="1160383"/>
          </a:xfrm>
          <a:prstGeom prst="rect">
            <a:avLst/>
          </a:prstGeom>
          <a:noFill/>
          <a:ln/>
        </p:spPr>
        <p:txBody>
          <a:bodyPr wrap="square" rtlCol="0" anchor="t"/>
          <a:lstStyle/>
          <a:p>
            <a:pPr indent="0" marL="0">
              <a:lnSpc>
                <a:spcPts val="4569"/>
              </a:lnSpc>
              <a:buNone/>
            </a:pPr>
            <a:r>
              <a:rPr lang="en-US" sz="3655" b="1" spc="-110" kern="0" dirty="0">
                <a:solidFill>
                  <a:srgbClr val="FFFFFF"/>
                </a:solidFill>
                <a:latin typeface="Inter" pitchFamily="34" charset="0"/>
                <a:ea typeface="Inter" pitchFamily="34" charset="-122"/>
                <a:cs typeface="Inter" pitchFamily="34" charset="-120"/>
              </a:rPr>
              <a:t>El Problema del Intercambio de Claves</a:t>
            </a:r>
            <a:endParaRPr lang="en-US" sz="3655" dirty="0"/>
          </a:p>
        </p:txBody>
      </p:sp>
      <p:sp>
        <p:nvSpPr>
          <p:cNvPr id="6" name="Shape 3"/>
          <p:cNvSpPr/>
          <p:nvPr/>
        </p:nvSpPr>
        <p:spPr>
          <a:xfrm>
            <a:off x="6136243" y="2604849"/>
            <a:ext cx="417671" cy="417671"/>
          </a:xfrm>
          <a:prstGeom prst="roundRect">
            <a:avLst>
              <a:gd name="adj" fmla="val 20005"/>
            </a:avLst>
          </a:prstGeom>
          <a:solidFill>
            <a:srgbClr val="110080"/>
          </a:solidFill>
          <a:ln w="7620">
            <a:solidFill>
              <a:srgbClr val="2A1999"/>
            </a:solidFill>
            <a:prstDash val="solid"/>
          </a:ln>
        </p:spPr>
      </p:sp>
      <p:sp>
        <p:nvSpPr>
          <p:cNvPr id="7" name="Text 4"/>
          <p:cNvSpPr/>
          <p:nvPr/>
        </p:nvSpPr>
        <p:spPr>
          <a:xfrm>
            <a:off x="6281023" y="2674382"/>
            <a:ext cx="127992" cy="278487"/>
          </a:xfrm>
          <a:prstGeom prst="rect">
            <a:avLst/>
          </a:prstGeom>
          <a:noFill/>
          <a:ln/>
        </p:spPr>
        <p:txBody>
          <a:bodyPr wrap="none" rtlCol="0" anchor="t"/>
          <a:lstStyle/>
          <a:p>
            <a:pPr algn="ctr" indent="0" marL="0">
              <a:lnSpc>
                <a:spcPts val="2193"/>
              </a:lnSpc>
              <a:buNone/>
            </a:pPr>
            <a:r>
              <a:rPr lang="en-US" sz="2193" b="1" spc="-66" kern="0" dirty="0">
                <a:solidFill>
                  <a:srgbClr val="E5E0DF"/>
                </a:solidFill>
                <a:latin typeface="Inter" pitchFamily="34" charset="0"/>
                <a:ea typeface="Inter" pitchFamily="34" charset="-122"/>
                <a:cs typeface="Inter" pitchFamily="34" charset="-120"/>
              </a:rPr>
              <a:t>1</a:t>
            </a:r>
            <a:endParaRPr lang="en-US" sz="2193" dirty="0"/>
          </a:p>
        </p:txBody>
      </p:sp>
      <p:sp>
        <p:nvSpPr>
          <p:cNvPr id="8" name="Text 5"/>
          <p:cNvSpPr/>
          <p:nvPr/>
        </p:nvSpPr>
        <p:spPr>
          <a:xfrm>
            <a:off x="6739533" y="2604849"/>
            <a:ext cx="2471380" cy="290036"/>
          </a:xfrm>
          <a:prstGeom prst="rect">
            <a:avLst/>
          </a:prstGeom>
          <a:noFill/>
          <a:ln/>
        </p:spPr>
        <p:txBody>
          <a:bodyPr wrap="none" rtlCol="0" anchor="t"/>
          <a:lstStyle/>
          <a:p>
            <a:pPr indent="0" marL="0">
              <a:lnSpc>
                <a:spcPts val="2284"/>
              </a:lnSpc>
              <a:buNone/>
            </a:pPr>
            <a:r>
              <a:rPr lang="en-US" sz="1828" b="1" spc="-55" kern="0" dirty="0">
                <a:solidFill>
                  <a:srgbClr val="E5E0DF"/>
                </a:solidFill>
                <a:latin typeface="Inter" pitchFamily="34" charset="0"/>
                <a:ea typeface="Inter" pitchFamily="34" charset="-122"/>
                <a:cs typeface="Inter" pitchFamily="34" charset="-120"/>
              </a:rPr>
              <a:t>Problema Fundamental</a:t>
            </a:r>
            <a:endParaRPr lang="en-US" sz="1828" dirty="0"/>
          </a:p>
        </p:txBody>
      </p:sp>
      <p:sp>
        <p:nvSpPr>
          <p:cNvPr id="9" name="Text 6"/>
          <p:cNvSpPr/>
          <p:nvPr/>
        </p:nvSpPr>
        <p:spPr>
          <a:xfrm>
            <a:off x="6739533" y="3006209"/>
            <a:ext cx="7241024" cy="891540"/>
          </a:xfrm>
          <a:prstGeom prst="rect">
            <a:avLst/>
          </a:prstGeom>
          <a:noFill/>
          <a:ln/>
        </p:spPr>
        <p:txBody>
          <a:bodyPr wrap="square" rtlCol="0" anchor="t"/>
          <a:lstStyle/>
          <a:p>
            <a:pPr indent="0" marL="0">
              <a:lnSpc>
                <a:spcPts val="2339"/>
              </a:lnSpc>
              <a:buNone/>
            </a:pPr>
            <a:r>
              <a:rPr lang="en-US" sz="1462" spc="-29" kern="0" dirty="0">
                <a:solidFill>
                  <a:srgbClr val="E5E0DF"/>
                </a:solidFill>
                <a:latin typeface="Inter" pitchFamily="34" charset="0"/>
                <a:ea typeface="Inter" pitchFamily="34" charset="-122"/>
                <a:cs typeface="Inter" pitchFamily="34" charset="-120"/>
              </a:rPr>
              <a:t>En la criptografía tradicional, las partes que desean comunicarse de manera segura deben compartir previamente una clave secreta. Esto plantea un problema, ya que la transmisión de la clave en sí podría ser interceptada y comprometida.</a:t>
            </a:r>
            <a:endParaRPr lang="en-US" sz="1462" dirty="0"/>
          </a:p>
        </p:txBody>
      </p:sp>
      <p:sp>
        <p:nvSpPr>
          <p:cNvPr id="10" name="Shape 7"/>
          <p:cNvSpPr/>
          <p:nvPr/>
        </p:nvSpPr>
        <p:spPr>
          <a:xfrm>
            <a:off x="6136243" y="4292203"/>
            <a:ext cx="417671" cy="417671"/>
          </a:xfrm>
          <a:prstGeom prst="roundRect">
            <a:avLst>
              <a:gd name="adj" fmla="val 20005"/>
            </a:avLst>
          </a:prstGeom>
          <a:solidFill>
            <a:srgbClr val="110080"/>
          </a:solidFill>
          <a:ln w="7620">
            <a:solidFill>
              <a:srgbClr val="2A1999"/>
            </a:solidFill>
            <a:prstDash val="solid"/>
          </a:ln>
        </p:spPr>
      </p:sp>
      <p:sp>
        <p:nvSpPr>
          <p:cNvPr id="11" name="Text 8"/>
          <p:cNvSpPr/>
          <p:nvPr/>
        </p:nvSpPr>
        <p:spPr>
          <a:xfrm>
            <a:off x="6261497" y="4361736"/>
            <a:ext cx="167164" cy="278487"/>
          </a:xfrm>
          <a:prstGeom prst="rect">
            <a:avLst/>
          </a:prstGeom>
          <a:noFill/>
          <a:ln/>
        </p:spPr>
        <p:txBody>
          <a:bodyPr wrap="none" rtlCol="0" anchor="t"/>
          <a:lstStyle/>
          <a:p>
            <a:pPr algn="ctr" indent="0" marL="0">
              <a:lnSpc>
                <a:spcPts val="2193"/>
              </a:lnSpc>
              <a:buNone/>
            </a:pPr>
            <a:r>
              <a:rPr lang="en-US" sz="2193" b="1" spc="-66" kern="0" dirty="0">
                <a:solidFill>
                  <a:srgbClr val="E5E0DF"/>
                </a:solidFill>
                <a:latin typeface="Inter" pitchFamily="34" charset="0"/>
                <a:ea typeface="Inter" pitchFamily="34" charset="-122"/>
                <a:cs typeface="Inter" pitchFamily="34" charset="-120"/>
              </a:rPr>
              <a:t>2</a:t>
            </a:r>
            <a:endParaRPr lang="en-US" sz="2193" dirty="0"/>
          </a:p>
        </p:txBody>
      </p:sp>
      <p:sp>
        <p:nvSpPr>
          <p:cNvPr id="12" name="Text 9"/>
          <p:cNvSpPr/>
          <p:nvPr/>
        </p:nvSpPr>
        <p:spPr>
          <a:xfrm>
            <a:off x="6739533" y="4292203"/>
            <a:ext cx="2321004" cy="290036"/>
          </a:xfrm>
          <a:prstGeom prst="rect">
            <a:avLst/>
          </a:prstGeom>
          <a:noFill/>
          <a:ln/>
        </p:spPr>
        <p:txBody>
          <a:bodyPr wrap="none" rtlCol="0" anchor="t"/>
          <a:lstStyle/>
          <a:p>
            <a:pPr indent="0" marL="0">
              <a:lnSpc>
                <a:spcPts val="2284"/>
              </a:lnSpc>
              <a:buNone/>
            </a:pPr>
            <a:r>
              <a:rPr lang="en-US" sz="1828" b="1" spc="-55" kern="0" dirty="0">
                <a:solidFill>
                  <a:srgbClr val="E5E0DF"/>
                </a:solidFill>
                <a:latin typeface="Inter" pitchFamily="34" charset="0"/>
                <a:ea typeface="Inter" pitchFamily="34" charset="-122"/>
                <a:cs typeface="Inter" pitchFamily="34" charset="-120"/>
              </a:rPr>
              <a:t>Escenario de Ataque</a:t>
            </a:r>
            <a:endParaRPr lang="en-US" sz="1828" dirty="0"/>
          </a:p>
        </p:txBody>
      </p:sp>
      <p:sp>
        <p:nvSpPr>
          <p:cNvPr id="13" name="Text 10"/>
          <p:cNvSpPr/>
          <p:nvPr/>
        </p:nvSpPr>
        <p:spPr>
          <a:xfrm>
            <a:off x="6739533" y="4693563"/>
            <a:ext cx="7241024" cy="891540"/>
          </a:xfrm>
          <a:prstGeom prst="rect">
            <a:avLst/>
          </a:prstGeom>
          <a:noFill/>
          <a:ln/>
        </p:spPr>
        <p:txBody>
          <a:bodyPr wrap="square" rtlCol="0" anchor="t"/>
          <a:lstStyle/>
          <a:p>
            <a:pPr indent="0" marL="0">
              <a:lnSpc>
                <a:spcPts val="2339"/>
              </a:lnSpc>
              <a:buNone/>
            </a:pPr>
            <a:r>
              <a:rPr lang="en-US" sz="1462" spc="-29" kern="0" dirty="0">
                <a:solidFill>
                  <a:srgbClr val="E5E0DF"/>
                </a:solidFill>
                <a:latin typeface="Inter" pitchFamily="34" charset="0"/>
                <a:ea typeface="Inter" pitchFamily="34" charset="-122"/>
                <a:cs typeface="Inter" pitchFamily="34" charset="-120"/>
              </a:rPr>
              <a:t>Imagina que Alicia y Bob desean comunicarse de manera segura. Deben compartir una clave secreta, pero si Eve, un atacante, intercepta esa clave, podrá descifrar todas las comunicaciones entre Alicia y Bob.</a:t>
            </a:r>
            <a:endParaRPr lang="en-US" sz="1462" dirty="0"/>
          </a:p>
        </p:txBody>
      </p:sp>
      <p:sp>
        <p:nvSpPr>
          <p:cNvPr id="14" name="Shape 11"/>
          <p:cNvSpPr/>
          <p:nvPr/>
        </p:nvSpPr>
        <p:spPr>
          <a:xfrm>
            <a:off x="6136243" y="5979557"/>
            <a:ext cx="417671" cy="417671"/>
          </a:xfrm>
          <a:prstGeom prst="roundRect">
            <a:avLst>
              <a:gd name="adj" fmla="val 20005"/>
            </a:avLst>
          </a:prstGeom>
          <a:solidFill>
            <a:srgbClr val="110080"/>
          </a:solidFill>
          <a:ln w="7620">
            <a:solidFill>
              <a:srgbClr val="2A1999"/>
            </a:solidFill>
            <a:prstDash val="solid"/>
          </a:ln>
        </p:spPr>
      </p:sp>
      <p:sp>
        <p:nvSpPr>
          <p:cNvPr id="15" name="Text 12"/>
          <p:cNvSpPr/>
          <p:nvPr/>
        </p:nvSpPr>
        <p:spPr>
          <a:xfrm>
            <a:off x="6257330" y="6049089"/>
            <a:ext cx="175379" cy="278487"/>
          </a:xfrm>
          <a:prstGeom prst="rect">
            <a:avLst/>
          </a:prstGeom>
          <a:noFill/>
          <a:ln/>
        </p:spPr>
        <p:txBody>
          <a:bodyPr wrap="none" rtlCol="0" anchor="t"/>
          <a:lstStyle/>
          <a:p>
            <a:pPr algn="ctr" indent="0" marL="0">
              <a:lnSpc>
                <a:spcPts val="2193"/>
              </a:lnSpc>
              <a:buNone/>
            </a:pPr>
            <a:r>
              <a:rPr lang="en-US" sz="2193" b="1" spc="-66" kern="0" dirty="0">
                <a:solidFill>
                  <a:srgbClr val="E5E0DF"/>
                </a:solidFill>
                <a:latin typeface="Inter" pitchFamily="34" charset="0"/>
                <a:ea typeface="Inter" pitchFamily="34" charset="-122"/>
                <a:cs typeface="Inter" pitchFamily="34" charset="-120"/>
              </a:rPr>
              <a:t>3</a:t>
            </a:r>
            <a:endParaRPr lang="en-US" sz="2193" dirty="0"/>
          </a:p>
        </p:txBody>
      </p:sp>
      <p:sp>
        <p:nvSpPr>
          <p:cNvPr id="16" name="Text 13"/>
          <p:cNvSpPr/>
          <p:nvPr/>
        </p:nvSpPr>
        <p:spPr>
          <a:xfrm>
            <a:off x="6739533" y="5979557"/>
            <a:ext cx="2890242" cy="290036"/>
          </a:xfrm>
          <a:prstGeom prst="rect">
            <a:avLst/>
          </a:prstGeom>
          <a:noFill/>
          <a:ln/>
        </p:spPr>
        <p:txBody>
          <a:bodyPr wrap="none" rtlCol="0" anchor="t"/>
          <a:lstStyle/>
          <a:p>
            <a:pPr indent="0" marL="0">
              <a:lnSpc>
                <a:spcPts val="2284"/>
              </a:lnSpc>
              <a:buNone/>
            </a:pPr>
            <a:r>
              <a:rPr lang="en-US" sz="1828" b="1" spc="-55" kern="0" dirty="0">
                <a:solidFill>
                  <a:srgbClr val="E5E0DF"/>
                </a:solidFill>
                <a:latin typeface="Inter" pitchFamily="34" charset="0"/>
                <a:ea typeface="Inter" pitchFamily="34" charset="-122"/>
                <a:cs typeface="Inter" pitchFamily="34" charset="-120"/>
              </a:rPr>
              <a:t>Necesidad de una Solución</a:t>
            </a:r>
            <a:endParaRPr lang="en-US" sz="1828" dirty="0"/>
          </a:p>
        </p:txBody>
      </p:sp>
      <p:sp>
        <p:nvSpPr>
          <p:cNvPr id="17" name="Text 14"/>
          <p:cNvSpPr/>
          <p:nvPr/>
        </p:nvSpPr>
        <p:spPr>
          <a:xfrm>
            <a:off x="6739533" y="6380917"/>
            <a:ext cx="7241024" cy="891540"/>
          </a:xfrm>
          <a:prstGeom prst="rect">
            <a:avLst/>
          </a:prstGeom>
          <a:noFill/>
          <a:ln/>
        </p:spPr>
        <p:txBody>
          <a:bodyPr wrap="square" rtlCol="0" anchor="t"/>
          <a:lstStyle/>
          <a:p>
            <a:pPr indent="0" marL="0">
              <a:lnSpc>
                <a:spcPts val="2339"/>
              </a:lnSpc>
              <a:buNone/>
            </a:pPr>
            <a:r>
              <a:rPr lang="en-US" sz="1462" spc="-29" kern="0" dirty="0">
                <a:solidFill>
                  <a:srgbClr val="E5E0DF"/>
                </a:solidFill>
                <a:latin typeface="Inter" pitchFamily="34" charset="0"/>
                <a:ea typeface="Inter" pitchFamily="34" charset="-122"/>
                <a:cs typeface="Inter" pitchFamily="34" charset="-120"/>
              </a:rPr>
              <a:t>Para resolver este problema, se requiere un método que permita a Alicia y Bob establecer una clave secreta de manera segura, sin tener que compartirla previamente.</a:t>
            </a:r>
            <a:endParaRPr lang="en-US" sz="1462" dirty="0"/>
          </a:p>
        </p:txBody>
      </p:sp>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091238" y="1357551"/>
            <a:ext cx="5767387" cy="540068"/>
          </a:xfrm>
          <a:prstGeom prst="rect">
            <a:avLst/>
          </a:prstGeom>
          <a:noFill/>
          <a:ln/>
        </p:spPr>
        <p:txBody>
          <a:bodyPr wrap="none" rtlCol="0" anchor="t"/>
          <a:lstStyle/>
          <a:p>
            <a:pPr indent="0" marL="0">
              <a:lnSpc>
                <a:spcPts val="4253"/>
              </a:lnSpc>
              <a:buNone/>
            </a:pPr>
            <a:r>
              <a:rPr lang="en-US" sz="3402" b="1" spc="-102" kern="0" dirty="0">
                <a:solidFill>
                  <a:srgbClr val="FFFFFF"/>
                </a:solidFill>
                <a:latin typeface="Inter" pitchFamily="34" charset="0"/>
                <a:ea typeface="Inter" pitchFamily="34" charset="-122"/>
                <a:cs typeface="Inter" pitchFamily="34" charset="-120"/>
              </a:rPr>
              <a:t>El Principio de Diffie-Hellman</a:t>
            </a:r>
            <a:endParaRPr lang="en-US" sz="3402" dirty="0"/>
          </a:p>
        </p:txBody>
      </p:sp>
      <p:sp>
        <p:nvSpPr>
          <p:cNvPr id="6" name="Shape 3"/>
          <p:cNvSpPr/>
          <p:nvPr/>
        </p:nvSpPr>
        <p:spPr>
          <a:xfrm>
            <a:off x="6333173" y="2156817"/>
            <a:ext cx="34528" cy="4715232"/>
          </a:xfrm>
          <a:prstGeom prst="roundRect">
            <a:avLst>
              <a:gd name="adj" fmla="val 225237"/>
            </a:avLst>
          </a:prstGeom>
          <a:solidFill>
            <a:srgbClr val="2A1999"/>
          </a:solidFill>
          <a:ln/>
        </p:spPr>
      </p:sp>
      <p:sp>
        <p:nvSpPr>
          <p:cNvPr id="7" name="Shape 4"/>
          <p:cNvSpPr/>
          <p:nvPr/>
        </p:nvSpPr>
        <p:spPr>
          <a:xfrm>
            <a:off x="6544806" y="2528173"/>
            <a:ext cx="604837" cy="34528"/>
          </a:xfrm>
          <a:prstGeom prst="roundRect">
            <a:avLst>
              <a:gd name="adj" fmla="val 225237"/>
            </a:avLst>
          </a:prstGeom>
          <a:solidFill>
            <a:srgbClr val="2A1999"/>
          </a:solidFill>
          <a:ln/>
        </p:spPr>
      </p:sp>
      <p:sp>
        <p:nvSpPr>
          <p:cNvPr id="8" name="Shape 5"/>
          <p:cNvSpPr/>
          <p:nvPr/>
        </p:nvSpPr>
        <p:spPr>
          <a:xfrm>
            <a:off x="6156067" y="2351127"/>
            <a:ext cx="388739" cy="388739"/>
          </a:xfrm>
          <a:prstGeom prst="roundRect">
            <a:avLst>
              <a:gd name="adj" fmla="val 20006"/>
            </a:avLst>
          </a:prstGeom>
          <a:solidFill>
            <a:srgbClr val="110080"/>
          </a:solidFill>
          <a:ln w="7620">
            <a:solidFill>
              <a:srgbClr val="2A1999"/>
            </a:solidFill>
            <a:prstDash val="solid"/>
          </a:ln>
        </p:spPr>
      </p:sp>
      <p:sp>
        <p:nvSpPr>
          <p:cNvPr id="9" name="Text 6"/>
          <p:cNvSpPr/>
          <p:nvPr/>
        </p:nvSpPr>
        <p:spPr>
          <a:xfrm>
            <a:off x="6290846" y="2415897"/>
            <a:ext cx="119063" cy="259199"/>
          </a:xfrm>
          <a:prstGeom prst="rect">
            <a:avLst/>
          </a:prstGeom>
          <a:noFill/>
          <a:ln/>
        </p:spPr>
        <p:txBody>
          <a:bodyPr wrap="none" rtlCol="0" anchor="t"/>
          <a:lstStyle/>
          <a:p>
            <a:pPr algn="ctr" indent="0" marL="0">
              <a:lnSpc>
                <a:spcPts val="2041"/>
              </a:lnSpc>
              <a:buNone/>
            </a:pPr>
            <a:r>
              <a:rPr lang="en-US" sz="2041" b="1" spc="-61" kern="0" dirty="0">
                <a:solidFill>
                  <a:srgbClr val="E5E0DF"/>
                </a:solidFill>
                <a:latin typeface="Inter" pitchFamily="34" charset="0"/>
                <a:ea typeface="Inter" pitchFamily="34" charset="-122"/>
                <a:cs typeface="Inter" pitchFamily="34" charset="-120"/>
              </a:rPr>
              <a:t>1</a:t>
            </a:r>
            <a:endParaRPr lang="en-US" sz="2041" dirty="0"/>
          </a:p>
        </p:txBody>
      </p:sp>
      <p:sp>
        <p:nvSpPr>
          <p:cNvPr id="10" name="Text 7"/>
          <p:cNvSpPr/>
          <p:nvPr/>
        </p:nvSpPr>
        <p:spPr>
          <a:xfrm>
            <a:off x="7300913" y="2329577"/>
            <a:ext cx="2160270"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Parámetros Públicos</a:t>
            </a:r>
            <a:endParaRPr lang="en-US" sz="1701" dirty="0"/>
          </a:p>
        </p:txBody>
      </p:sp>
      <p:sp>
        <p:nvSpPr>
          <p:cNvPr id="11" name="Text 8"/>
          <p:cNvSpPr/>
          <p:nvPr/>
        </p:nvSpPr>
        <p:spPr>
          <a:xfrm>
            <a:off x="7300913" y="2703076"/>
            <a:ext cx="6724650" cy="829747"/>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Diffie-Hellman utiliza dos parámetros públicos: un número primo 'p' y un número 'g' que es una raíz primitiva módulo 'p'. Estos parámetros se comparten entre las partes que desean comunicarse de manera segura.</a:t>
            </a:r>
            <a:endParaRPr lang="en-US" sz="1361" dirty="0"/>
          </a:p>
        </p:txBody>
      </p:sp>
      <p:sp>
        <p:nvSpPr>
          <p:cNvPr id="12" name="Shape 9"/>
          <p:cNvSpPr/>
          <p:nvPr/>
        </p:nvSpPr>
        <p:spPr>
          <a:xfrm>
            <a:off x="6544806" y="4249698"/>
            <a:ext cx="604837" cy="34528"/>
          </a:xfrm>
          <a:prstGeom prst="roundRect">
            <a:avLst>
              <a:gd name="adj" fmla="val 225237"/>
            </a:avLst>
          </a:prstGeom>
          <a:solidFill>
            <a:srgbClr val="2A1999"/>
          </a:solidFill>
          <a:ln/>
        </p:spPr>
      </p:sp>
      <p:sp>
        <p:nvSpPr>
          <p:cNvPr id="13" name="Shape 10"/>
          <p:cNvSpPr/>
          <p:nvPr/>
        </p:nvSpPr>
        <p:spPr>
          <a:xfrm>
            <a:off x="6156067" y="4072652"/>
            <a:ext cx="388739" cy="388739"/>
          </a:xfrm>
          <a:prstGeom prst="roundRect">
            <a:avLst>
              <a:gd name="adj" fmla="val 20006"/>
            </a:avLst>
          </a:prstGeom>
          <a:solidFill>
            <a:srgbClr val="110080"/>
          </a:solidFill>
          <a:ln w="7620">
            <a:solidFill>
              <a:srgbClr val="2A1999"/>
            </a:solidFill>
            <a:prstDash val="solid"/>
          </a:ln>
        </p:spPr>
      </p:sp>
      <p:sp>
        <p:nvSpPr>
          <p:cNvPr id="14" name="Text 11"/>
          <p:cNvSpPr/>
          <p:nvPr/>
        </p:nvSpPr>
        <p:spPr>
          <a:xfrm>
            <a:off x="6272629" y="4137422"/>
            <a:ext cx="155615" cy="259199"/>
          </a:xfrm>
          <a:prstGeom prst="rect">
            <a:avLst/>
          </a:prstGeom>
          <a:noFill/>
          <a:ln/>
        </p:spPr>
        <p:txBody>
          <a:bodyPr wrap="none" rtlCol="0" anchor="t"/>
          <a:lstStyle/>
          <a:p>
            <a:pPr algn="ctr" indent="0" marL="0">
              <a:lnSpc>
                <a:spcPts val="2041"/>
              </a:lnSpc>
              <a:buNone/>
            </a:pPr>
            <a:r>
              <a:rPr lang="en-US" sz="2041" b="1" spc="-61" kern="0" dirty="0">
                <a:solidFill>
                  <a:srgbClr val="E5E0DF"/>
                </a:solidFill>
                <a:latin typeface="Inter" pitchFamily="34" charset="0"/>
                <a:ea typeface="Inter" pitchFamily="34" charset="-122"/>
                <a:cs typeface="Inter" pitchFamily="34" charset="-120"/>
              </a:rPr>
              <a:t>2</a:t>
            </a:r>
            <a:endParaRPr lang="en-US" sz="2041" dirty="0"/>
          </a:p>
        </p:txBody>
      </p:sp>
      <p:sp>
        <p:nvSpPr>
          <p:cNvPr id="15" name="Text 12"/>
          <p:cNvSpPr/>
          <p:nvPr/>
        </p:nvSpPr>
        <p:spPr>
          <a:xfrm>
            <a:off x="7300913" y="4051102"/>
            <a:ext cx="2171700"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Generación de Claves</a:t>
            </a:r>
            <a:endParaRPr lang="en-US" sz="1701" dirty="0"/>
          </a:p>
        </p:txBody>
      </p:sp>
      <p:sp>
        <p:nvSpPr>
          <p:cNvPr id="16" name="Text 13"/>
          <p:cNvSpPr/>
          <p:nvPr/>
        </p:nvSpPr>
        <p:spPr>
          <a:xfrm>
            <a:off x="7300913" y="4424601"/>
            <a:ext cx="6724650" cy="829747"/>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Cada parte genera una clave privada 'a' o 'b' de manera independiente. Utilizando estos valores privados y los parámetros públicos, cada parte calcula su clave pública 'A' o 'B'.</a:t>
            </a:r>
            <a:endParaRPr lang="en-US" sz="1361" dirty="0"/>
          </a:p>
        </p:txBody>
      </p:sp>
      <p:sp>
        <p:nvSpPr>
          <p:cNvPr id="17" name="Shape 14"/>
          <p:cNvSpPr/>
          <p:nvPr/>
        </p:nvSpPr>
        <p:spPr>
          <a:xfrm>
            <a:off x="6544806" y="5971223"/>
            <a:ext cx="604837" cy="34528"/>
          </a:xfrm>
          <a:prstGeom prst="roundRect">
            <a:avLst>
              <a:gd name="adj" fmla="val 225237"/>
            </a:avLst>
          </a:prstGeom>
          <a:solidFill>
            <a:srgbClr val="2A1999"/>
          </a:solidFill>
          <a:ln/>
        </p:spPr>
      </p:sp>
      <p:sp>
        <p:nvSpPr>
          <p:cNvPr id="18" name="Shape 15"/>
          <p:cNvSpPr/>
          <p:nvPr/>
        </p:nvSpPr>
        <p:spPr>
          <a:xfrm>
            <a:off x="6156067" y="5794177"/>
            <a:ext cx="388739" cy="388739"/>
          </a:xfrm>
          <a:prstGeom prst="roundRect">
            <a:avLst>
              <a:gd name="adj" fmla="val 20006"/>
            </a:avLst>
          </a:prstGeom>
          <a:solidFill>
            <a:srgbClr val="110080"/>
          </a:solidFill>
          <a:ln w="7620">
            <a:solidFill>
              <a:srgbClr val="2A1999"/>
            </a:solidFill>
            <a:prstDash val="solid"/>
          </a:ln>
        </p:spPr>
      </p:sp>
      <p:sp>
        <p:nvSpPr>
          <p:cNvPr id="19" name="Text 16"/>
          <p:cNvSpPr/>
          <p:nvPr/>
        </p:nvSpPr>
        <p:spPr>
          <a:xfrm>
            <a:off x="6268819" y="5858947"/>
            <a:ext cx="163235" cy="259199"/>
          </a:xfrm>
          <a:prstGeom prst="rect">
            <a:avLst/>
          </a:prstGeom>
          <a:noFill/>
          <a:ln/>
        </p:spPr>
        <p:txBody>
          <a:bodyPr wrap="none" rtlCol="0" anchor="t"/>
          <a:lstStyle/>
          <a:p>
            <a:pPr algn="ctr" indent="0" marL="0">
              <a:lnSpc>
                <a:spcPts val="2041"/>
              </a:lnSpc>
              <a:buNone/>
            </a:pPr>
            <a:r>
              <a:rPr lang="en-US" sz="2041" b="1" spc="-61" kern="0" dirty="0">
                <a:solidFill>
                  <a:srgbClr val="E5E0DF"/>
                </a:solidFill>
                <a:latin typeface="Inter" pitchFamily="34" charset="0"/>
                <a:ea typeface="Inter" pitchFamily="34" charset="-122"/>
                <a:cs typeface="Inter" pitchFamily="34" charset="-120"/>
              </a:rPr>
              <a:t>3</a:t>
            </a:r>
            <a:endParaRPr lang="en-US" sz="2041" dirty="0"/>
          </a:p>
        </p:txBody>
      </p:sp>
      <p:sp>
        <p:nvSpPr>
          <p:cNvPr id="20" name="Text 17"/>
          <p:cNvSpPr/>
          <p:nvPr/>
        </p:nvSpPr>
        <p:spPr>
          <a:xfrm>
            <a:off x="7300913" y="5772626"/>
            <a:ext cx="2212777"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Intercambio de Claves</a:t>
            </a:r>
            <a:endParaRPr lang="en-US" sz="1701" dirty="0"/>
          </a:p>
        </p:txBody>
      </p:sp>
      <p:sp>
        <p:nvSpPr>
          <p:cNvPr id="21" name="Text 18"/>
          <p:cNvSpPr/>
          <p:nvPr/>
        </p:nvSpPr>
        <p:spPr>
          <a:xfrm>
            <a:off x="7300913" y="6146125"/>
            <a:ext cx="6724650" cy="553164"/>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Alicia y Bob intercambian sus claves públicas 'A' y 'B'. Utilizando la clave pública del otro y su propia clave privada, cada parte calcula una clave secreta compartida 'K'.</a:t>
            </a:r>
            <a:endParaRPr lang="en-US" sz="1361" dirty="0"/>
          </a:p>
        </p:txBody>
      </p:sp>
      <p:pic>
        <p:nvPicPr>
          <p:cNvPr id="2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864037" y="1610439"/>
            <a:ext cx="11176516" cy="771525"/>
          </a:xfrm>
          <a:prstGeom prst="rect">
            <a:avLst/>
          </a:prstGeom>
          <a:noFill/>
          <a:ln/>
        </p:spPr>
        <p:txBody>
          <a:bodyPr wrap="none" rtlCol="0" anchor="t"/>
          <a:lstStyle/>
          <a:p>
            <a:pPr indent="0" marL="0">
              <a:lnSpc>
                <a:spcPts val="6075"/>
              </a:lnSpc>
              <a:buNone/>
            </a:pPr>
            <a:r>
              <a:rPr lang="en-US" sz="4860" b="1" spc="-146" kern="0" dirty="0">
                <a:solidFill>
                  <a:srgbClr val="FFFFFF"/>
                </a:solidFill>
                <a:latin typeface="Inter" pitchFamily="34" charset="0"/>
                <a:ea typeface="Inter" pitchFamily="34" charset="-122"/>
                <a:cs typeface="Inter" pitchFamily="34" charset="-120"/>
              </a:rPr>
              <a:t>Generación de Claves Pública y Privada</a:t>
            </a:r>
            <a:endParaRPr lang="en-US" sz="4860" dirty="0"/>
          </a:p>
        </p:txBody>
      </p:sp>
      <p:sp>
        <p:nvSpPr>
          <p:cNvPr id="5" name="Text 3"/>
          <p:cNvSpPr/>
          <p:nvPr/>
        </p:nvSpPr>
        <p:spPr>
          <a:xfrm>
            <a:off x="864037" y="2999065"/>
            <a:ext cx="3086100" cy="385763"/>
          </a:xfrm>
          <a:prstGeom prst="rect">
            <a:avLst/>
          </a:prstGeom>
          <a:noFill/>
          <a:ln/>
        </p:spPr>
        <p:txBody>
          <a:bodyPr wrap="none" rtlCol="0" anchor="t"/>
          <a:lstStyle/>
          <a:p>
            <a:pPr indent="0" marL="0">
              <a:lnSpc>
                <a:spcPts val="3038"/>
              </a:lnSpc>
              <a:buNone/>
            </a:pPr>
            <a:r>
              <a:rPr lang="en-US" sz="2430" b="1" spc="-73" kern="0" dirty="0">
                <a:solidFill>
                  <a:srgbClr val="FFFFFF"/>
                </a:solidFill>
                <a:latin typeface="Inter" pitchFamily="34" charset="0"/>
                <a:ea typeface="Inter" pitchFamily="34" charset="-122"/>
                <a:cs typeface="Inter" pitchFamily="34" charset="-120"/>
              </a:rPr>
              <a:t>Clave Privada</a:t>
            </a:r>
            <a:endParaRPr lang="en-US" sz="2430" dirty="0"/>
          </a:p>
        </p:txBody>
      </p:sp>
      <p:sp>
        <p:nvSpPr>
          <p:cNvPr id="6" name="Text 4"/>
          <p:cNvSpPr/>
          <p:nvPr/>
        </p:nvSpPr>
        <p:spPr>
          <a:xfrm>
            <a:off x="864037" y="3631644"/>
            <a:ext cx="3898821" cy="2370296"/>
          </a:xfrm>
          <a:prstGeom prst="rect">
            <a:avLst/>
          </a:prstGeom>
          <a:noFill/>
          <a:ln/>
        </p:spPr>
        <p:txBody>
          <a:bodyPr wrap="square" rtlCol="0" anchor="t"/>
          <a:lstStyle/>
          <a:p>
            <a:pPr indent="0" marL="0">
              <a:lnSpc>
                <a:spcPts val="3110"/>
              </a:lnSpc>
              <a:buNone/>
            </a:pPr>
            <a:r>
              <a:rPr lang="en-US" sz="1944" spc="-39" kern="0" dirty="0">
                <a:solidFill>
                  <a:srgbClr val="E5E0DF"/>
                </a:solidFill>
                <a:latin typeface="Inter" pitchFamily="34" charset="0"/>
                <a:ea typeface="Inter" pitchFamily="34" charset="-122"/>
                <a:cs typeface="Inter" pitchFamily="34" charset="-120"/>
              </a:rPr>
              <a:t>Cada parte involucrada en el protocolo Diffie-Hellman genera una clave privada 'a' o 'b' de manera independiente. Esta clave es un número aleatorio grande, y se mantiene en secreto.</a:t>
            </a:r>
            <a:endParaRPr lang="en-US" sz="1944" dirty="0"/>
          </a:p>
        </p:txBody>
      </p:sp>
      <p:sp>
        <p:nvSpPr>
          <p:cNvPr id="7" name="Text 5"/>
          <p:cNvSpPr/>
          <p:nvPr/>
        </p:nvSpPr>
        <p:spPr>
          <a:xfrm>
            <a:off x="5372695" y="2999065"/>
            <a:ext cx="3086100" cy="385763"/>
          </a:xfrm>
          <a:prstGeom prst="rect">
            <a:avLst/>
          </a:prstGeom>
          <a:noFill/>
          <a:ln/>
        </p:spPr>
        <p:txBody>
          <a:bodyPr wrap="none" rtlCol="0" anchor="t"/>
          <a:lstStyle/>
          <a:p>
            <a:pPr indent="0" marL="0">
              <a:lnSpc>
                <a:spcPts val="3038"/>
              </a:lnSpc>
              <a:buNone/>
            </a:pPr>
            <a:r>
              <a:rPr lang="en-US" sz="2430" b="1" spc="-73" kern="0" dirty="0">
                <a:solidFill>
                  <a:srgbClr val="FFFFFF"/>
                </a:solidFill>
                <a:latin typeface="Inter" pitchFamily="34" charset="0"/>
                <a:ea typeface="Inter" pitchFamily="34" charset="-122"/>
                <a:cs typeface="Inter" pitchFamily="34" charset="-120"/>
              </a:rPr>
              <a:t>Clave Pública</a:t>
            </a:r>
            <a:endParaRPr lang="en-US" sz="2430" dirty="0"/>
          </a:p>
        </p:txBody>
      </p:sp>
      <p:sp>
        <p:nvSpPr>
          <p:cNvPr id="8" name="Text 6"/>
          <p:cNvSpPr/>
          <p:nvPr/>
        </p:nvSpPr>
        <p:spPr>
          <a:xfrm>
            <a:off x="5372695" y="3631644"/>
            <a:ext cx="3898821" cy="2370296"/>
          </a:xfrm>
          <a:prstGeom prst="rect">
            <a:avLst/>
          </a:prstGeom>
          <a:noFill/>
          <a:ln/>
        </p:spPr>
        <p:txBody>
          <a:bodyPr wrap="square" rtlCol="0" anchor="t"/>
          <a:lstStyle/>
          <a:p>
            <a:pPr indent="0" marL="0">
              <a:lnSpc>
                <a:spcPts val="3110"/>
              </a:lnSpc>
              <a:buNone/>
            </a:pPr>
            <a:r>
              <a:rPr lang="en-US" sz="1944" spc="-39" kern="0" dirty="0">
                <a:solidFill>
                  <a:srgbClr val="E5E0DF"/>
                </a:solidFill>
                <a:latin typeface="Inter" pitchFamily="34" charset="0"/>
                <a:ea typeface="Inter" pitchFamily="34" charset="-122"/>
                <a:cs typeface="Inter" pitchFamily="34" charset="-120"/>
              </a:rPr>
              <a:t>Utilizando la clave privada 'a' o 'b' y los parámetros públicos 'p' y 'g', cada parte calcula su clave pública 'A' o 'B'. Estas claves públicas se intercambian entre las partes.</a:t>
            </a:r>
            <a:endParaRPr lang="en-US" sz="1944" dirty="0"/>
          </a:p>
        </p:txBody>
      </p:sp>
      <p:sp>
        <p:nvSpPr>
          <p:cNvPr id="9" name="Text 7"/>
          <p:cNvSpPr/>
          <p:nvPr/>
        </p:nvSpPr>
        <p:spPr>
          <a:xfrm>
            <a:off x="9881354" y="2999065"/>
            <a:ext cx="3086100" cy="385763"/>
          </a:xfrm>
          <a:prstGeom prst="rect">
            <a:avLst/>
          </a:prstGeom>
          <a:noFill/>
          <a:ln/>
        </p:spPr>
        <p:txBody>
          <a:bodyPr wrap="none" rtlCol="0" anchor="t"/>
          <a:lstStyle/>
          <a:p>
            <a:pPr indent="0" marL="0">
              <a:lnSpc>
                <a:spcPts val="3038"/>
              </a:lnSpc>
              <a:buNone/>
            </a:pPr>
            <a:r>
              <a:rPr lang="en-US" sz="2430" b="1" spc="-73" kern="0" dirty="0">
                <a:solidFill>
                  <a:srgbClr val="FFFFFF"/>
                </a:solidFill>
                <a:latin typeface="Inter" pitchFamily="34" charset="0"/>
                <a:ea typeface="Inter" pitchFamily="34" charset="-122"/>
                <a:cs typeface="Inter" pitchFamily="34" charset="-120"/>
              </a:rPr>
              <a:t>Clave Compartida</a:t>
            </a:r>
            <a:endParaRPr lang="en-US" sz="2430" dirty="0"/>
          </a:p>
        </p:txBody>
      </p:sp>
      <p:sp>
        <p:nvSpPr>
          <p:cNvPr id="10" name="Text 8"/>
          <p:cNvSpPr/>
          <p:nvPr/>
        </p:nvSpPr>
        <p:spPr>
          <a:xfrm>
            <a:off x="9881354" y="3631644"/>
            <a:ext cx="3898821" cy="2765346"/>
          </a:xfrm>
          <a:prstGeom prst="rect">
            <a:avLst/>
          </a:prstGeom>
          <a:noFill/>
          <a:ln/>
        </p:spPr>
        <p:txBody>
          <a:bodyPr wrap="square" rtlCol="0" anchor="t"/>
          <a:lstStyle/>
          <a:p>
            <a:pPr indent="0" marL="0">
              <a:lnSpc>
                <a:spcPts val="3110"/>
              </a:lnSpc>
              <a:buNone/>
            </a:pPr>
            <a:r>
              <a:rPr lang="en-US" sz="1944" spc="-39" kern="0" dirty="0">
                <a:solidFill>
                  <a:srgbClr val="E5E0DF"/>
                </a:solidFill>
                <a:latin typeface="Inter" pitchFamily="34" charset="0"/>
                <a:ea typeface="Inter" pitchFamily="34" charset="-122"/>
                <a:cs typeface="Inter" pitchFamily="34" charset="-120"/>
              </a:rPr>
              <a:t>Usando la clave pública del otro y su propia clave privada, cada parte calcula una clave secreta compartida 'K'. Esta clave es idéntica para ambas partes y se utiliza para cifrar y descifrar la comunicación.</a:t>
            </a:r>
            <a:endParaRPr lang="en-US" sz="1944"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109692" y="853321"/>
            <a:ext cx="6130528" cy="556617"/>
          </a:xfrm>
          <a:prstGeom prst="rect">
            <a:avLst/>
          </a:prstGeom>
          <a:noFill/>
          <a:ln/>
        </p:spPr>
        <p:txBody>
          <a:bodyPr wrap="none" rtlCol="0" anchor="t"/>
          <a:lstStyle/>
          <a:p>
            <a:pPr indent="0" marL="0">
              <a:lnSpc>
                <a:spcPts val="4383"/>
              </a:lnSpc>
              <a:buNone/>
            </a:pPr>
            <a:r>
              <a:rPr lang="en-US" sz="3506" b="1" spc="-105" kern="0" dirty="0">
                <a:solidFill>
                  <a:srgbClr val="FFFFFF"/>
                </a:solidFill>
                <a:latin typeface="Inter" pitchFamily="34" charset="0"/>
                <a:ea typeface="Inter" pitchFamily="34" charset="-122"/>
                <a:cs typeface="Inter" pitchFamily="34" charset="-120"/>
              </a:rPr>
              <a:t>Intercambio de Claves Seguro</a:t>
            </a:r>
            <a:endParaRPr lang="en-US" sz="3506" dirty="0"/>
          </a:p>
        </p:txBody>
      </p:sp>
      <p:pic>
        <p:nvPicPr>
          <p:cNvPr id="6" name="Image 1" descr="preencoded.png">    </p:cNvPr>
          <p:cNvPicPr>
            <a:picLocks noChangeAspect="1"/>
          </p:cNvPicPr>
          <p:nvPr/>
        </p:nvPicPr>
        <p:blipFill>
          <a:blip r:embed="rId2"/>
          <a:stretch>
            <a:fillRect/>
          </a:stretch>
        </p:blipFill>
        <p:spPr>
          <a:xfrm>
            <a:off x="6109692" y="1676995"/>
            <a:ext cx="890468" cy="1424821"/>
          </a:xfrm>
          <a:prstGeom prst="rect">
            <a:avLst/>
          </a:prstGeom>
        </p:spPr>
      </p:pic>
      <p:sp>
        <p:nvSpPr>
          <p:cNvPr id="7" name="Text 3"/>
          <p:cNvSpPr/>
          <p:nvPr/>
        </p:nvSpPr>
        <p:spPr>
          <a:xfrm>
            <a:off x="7267218" y="1854994"/>
            <a:ext cx="2226350" cy="278249"/>
          </a:xfrm>
          <a:prstGeom prst="rect">
            <a:avLst/>
          </a:prstGeom>
          <a:noFill/>
          <a:ln/>
        </p:spPr>
        <p:txBody>
          <a:bodyPr wrap="none" rtlCol="0" anchor="t"/>
          <a:lstStyle/>
          <a:p>
            <a:pPr algn="l" indent="0" marL="0">
              <a:lnSpc>
                <a:spcPts val="2191"/>
              </a:lnSpc>
              <a:buNone/>
            </a:pPr>
            <a:r>
              <a:rPr lang="en-US" sz="1753" b="1" spc="-53" kern="0" dirty="0">
                <a:solidFill>
                  <a:srgbClr val="E5E0DF"/>
                </a:solidFill>
                <a:latin typeface="Inter" pitchFamily="34" charset="0"/>
                <a:ea typeface="Inter" pitchFamily="34" charset="-122"/>
                <a:cs typeface="Inter" pitchFamily="34" charset="-120"/>
              </a:rPr>
              <a:t>Paso 1</a:t>
            </a:r>
            <a:endParaRPr lang="en-US" sz="1753" dirty="0"/>
          </a:p>
        </p:txBody>
      </p:sp>
      <p:sp>
        <p:nvSpPr>
          <p:cNvPr id="8" name="Text 4"/>
          <p:cNvSpPr/>
          <p:nvPr/>
        </p:nvSpPr>
        <p:spPr>
          <a:xfrm>
            <a:off x="7267218" y="2240042"/>
            <a:ext cx="6739890" cy="284917"/>
          </a:xfrm>
          <a:prstGeom prst="rect">
            <a:avLst/>
          </a:prstGeom>
          <a:noFill/>
          <a:ln/>
        </p:spPr>
        <p:txBody>
          <a:bodyPr wrap="none" rtlCol="0" anchor="t"/>
          <a:lstStyle/>
          <a:p>
            <a:pPr algn="l" indent="0" marL="0">
              <a:lnSpc>
                <a:spcPts val="2244"/>
              </a:lnSpc>
              <a:buNone/>
            </a:pPr>
            <a:r>
              <a:rPr lang="en-US" sz="1402" spc="-28" kern="0" dirty="0">
                <a:solidFill>
                  <a:srgbClr val="E5E0DF"/>
                </a:solidFill>
                <a:latin typeface="Inter" pitchFamily="34" charset="0"/>
                <a:ea typeface="Inter" pitchFamily="34" charset="-122"/>
                <a:cs typeface="Inter" pitchFamily="34" charset="-120"/>
              </a:rPr>
              <a:t>Alicia y Bob acuerdan los parámetros públicos 'p' y 'g'.</a:t>
            </a:r>
            <a:endParaRPr lang="en-US" sz="1402" dirty="0"/>
          </a:p>
        </p:txBody>
      </p:sp>
      <p:pic>
        <p:nvPicPr>
          <p:cNvPr id="9" name="Image 2" descr="preencoded.png">    </p:cNvPr>
          <p:cNvPicPr>
            <a:picLocks noChangeAspect="1"/>
          </p:cNvPicPr>
          <p:nvPr/>
        </p:nvPicPr>
        <p:blipFill>
          <a:blip r:embed="rId3"/>
          <a:stretch>
            <a:fillRect/>
          </a:stretch>
        </p:blipFill>
        <p:spPr>
          <a:xfrm>
            <a:off x="6109692" y="3101816"/>
            <a:ext cx="890468" cy="1424821"/>
          </a:xfrm>
          <a:prstGeom prst="rect">
            <a:avLst/>
          </a:prstGeom>
        </p:spPr>
      </p:pic>
      <p:sp>
        <p:nvSpPr>
          <p:cNvPr id="10" name="Text 5"/>
          <p:cNvSpPr/>
          <p:nvPr/>
        </p:nvSpPr>
        <p:spPr>
          <a:xfrm>
            <a:off x="7267218" y="3279815"/>
            <a:ext cx="2226350" cy="278249"/>
          </a:xfrm>
          <a:prstGeom prst="rect">
            <a:avLst/>
          </a:prstGeom>
          <a:noFill/>
          <a:ln/>
        </p:spPr>
        <p:txBody>
          <a:bodyPr wrap="none" rtlCol="0" anchor="t"/>
          <a:lstStyle/>
          <a:p>
            <a:pPr algn="l" indent="0" marL="0">
              <a:lnSpc>
                <a:spcPts val="2191"/>
              </a:lnSpc>
              <a:buNone/>
            </a:pPr>
            <a:r>
              <a:rPr lang="en-US" sz="1753" b="1" spc="-53" kern="0" dirty="0">
                <a:solidFill>
                  <a:srgbClr val="E5E0DF"/>
                </a:solidFill>
                <a:latin typeface="Inter" pitchFamily="34" charset="0"/>
                <a:ea typeface="Inter" pitchFamily="34" charset="-122"/>
                <a:cs typeface="Inter" pitchFamily="34" charset="-120"/>
              </a:rPr>
              <a:t>Paso 2</a:t>
            </a:r>
            <a:endParaRPr lang="en-US" sz="1753" dirty="0"/>
          </a:p>
        </p:txBody>
      </p:sp>
      <p:sp>
        <p:nvSpPr>
          <p:cNvPr id="11" name="Text 6"/>
          <p:cNvSpPr/>
          <p:nvPr/>
        </p:nvSpPr>
        <p:spPr>
          <a:xfrm>
            <a:off x="7267218" y="3664863"/>
            <a:ext cx="6739890" cy="284917"/>
          </a:xfrm>
          <a:prstGeom prst="rect">
            <a:avLst/>
          </a:prstGeom>
          <a:noFill/>
          <a:ln/>
        </p:spPr>
        <p:txBody>
          <a:bodyPr wrap="none" rtlCol="0" anchor="t"/>
          <a:lstStyle/>
          <a:p>
            <a:pPr algn="l" indent="0" marL="0">
              <a:lnSpc>
                <a:spcPts val="2244"/>
              </a:lnSpc>
              <a:buNone/>
            </a:pPr>
            <a:r>
              <a:rPr lang="en-US" sz="1402" spc="-28" kern="0" dirty="0">
                <a:solidFill>
                  <a:srgbClr val="E5E0DF"/>
                </a:solidFill>
                <a:latin typeface="Inter" pitchFamily="34" charset="0"/>
                <a:ea typeface="Inter" pitchFamily="34" charset="-122"/>
                <a:cs typeface="Inter" pitchFamily="34" charset="-120"/>
              </a:rPr>
              <a:t>Alicia y Bob generan sus claves privadas 'a' y 'b' respectivamente.</a:t>
            </a:r>
            <a:endParaRPr lang="en-US" sz="1402" dirty="0"/>
          </a:p>
        </p:txBody>
      </p:sp>
      <p:pic>
        <p:nvPicPr>
          <p:cNvPr id="12" name="Image 3" descr="preencoded.png">    </p:cNvPr>
          <p:cNvPicPr>
            <a:picLocks noChangeAspect="1"/>
          </p:cNvPicPr>
          <p:nvPr/>
        </p:nvPicPr>
        <p:blipFill>
          <a:blip r:embed="rId4"/>
          <a:stretch>
            <a:fillRect/>
          </a:stretch>
        </p:blipFill>
        <p:spPr>
          <a:xfrm>
            <a:off x="6109692" y="4526637"/>
            <a:ext cx="890468" cy="1424821"/>
          </a:xfrm>
          <a:prstGeom prst="rect">
            <a:avLst/>
          </a:prstGeom>
        </p:spPr>
      </p:pic>
      <p:sp>
        <p:nvSpPr>
          <p:cNvPr id="13" name="Text 7"/>
          <p:cNvSpPr/>
          <p:nvPr/>
        </p:nvSpPr>
        <p:spPr>
          <a:xfrm>
            <a:off x="7267218" y="4704636"/>
            <a:ext cx="2226350" cy="278249"/>
          </a:xfrm>
          <a:prstGeom prst="rect">
            <a:avLst/>
          </a:prstGeom>
          <a:noFill/>
          <a:ln/>
        </p:spPr>
        <p:txBody>
          <a:bodyPr wrap="none" rtlCol="0" anchor="t"/>
          <a:lstStyle/>
          <a:p>
            <a:pPr algn="l" indent="0" marL="0">
              <a:lnSpc>
                <a:spcPts val="2191"/>
              </a:lnSpc>
              <a:buNone/>
            </a:pPr>
            <a:r>
              <a:rPr lang="en-US" sz="1753" b="1" spc="-53" kern="0" dirty="0">
                <a:solidFill>
                  <a:srgbClr val="E5E0DF"/>
                </a:solidFill>
                <a:latin typeface="Inter" pitchFamily="34" charset="0"/>
                <a:ea typeface="Inter" pitchFamily="34" charset="-122"/>
                <a:cs typeface="Inter" pitchFamily="34" charset="-120"/>
              </a:rPr>
              <a:t>Paso 3</a:t>
            </a:r>
            <a:endParaRPr lang="en-US" sz="1753" dirty="0"/>
          </a:p>
        </p:txBody>
      </p:sp>
      <p:sp>
        <p:nvSpPr>
          <p:cNvPr id="14" name="Text 8"/>
          <p:cNvSpPr/>
          <p:nvPr/>
        </p:nvSpPr>
        <p:spPr>
          <a:xfrm>
            <a:off x="7267218" y="5089684"/>
            <a:ext cx="6739890" cy="284917"/>
          </a:xfrm>
          <a:prstGeom prst="rect">
            <a:avLst/>
          </a:prstGeom>
          <a:noFill/>
          <a:ln/>
        </p:spPr>
        <p:txBody>
          <a:bodyPr wrap="none" rtlCol="0" anchor="t"/>
          <a:lstStyle/>
          <a:p>
            <a:pPr algn="l" indent="0" marL="0">
              <a:lnSpc>
                <a:spcPts val="2244"/>
              </a:lnSpc>
              <a:buNone/>
            </a:pPr>
            <a:r>
              <a:rPr lang="en-US" sz="1402" spc="-28" kern="0" dirty="0">
                <a:solidFill>
                  <a:srgbClr val="E5E0DF"/>
                </a:solidFill>
                <a:latin typeface="Inter" pitchFamily="34" charset="0"/>
                <a:ea typeface="Inter" pitchFamily="34" charset="-122"/>
                <a:cs typeface="Inter" pitchFamily="34" charset="-120"/>
              </a:rPr>
              <a:t>Alicia y Bob intercambian sus claves públicas 'A' y 'B'.</a:t>
            </a:r>
            <a:endParaRPr lang="en-US" sz="1402" dirty="0"/>
          </a:p>
        </p:txBody>
      </p:sp>
      <p:pic>
        <p:nvPicPr>
          <p:cNvPr id="15" name="Image 4" descr="preencoded.png">    </p:cNvPr>
          <p:cNvPicPr>
            <a:picLocks noChangeAspect="1"/>
          </p:cNvPicPr>
          <p:nvPr/>
        </p:nvPicPr>
        <p:blipFill>
          <a:blip r:embed="rId5"/>
          <a:stretch>
            <a:fillRect/>
          </a:stretch>
        </p:blipFill>
        <p:spPr>
          <a:xfrm>
            <a:off x="6109692" y="5951458"/>
            <a:ext cx="890468" cy="1424821"/>
          </a:xfrm>
          <a:prstGeom prst="rect">
            <a:avLst/>
          </a:prstGeom>
        </p:spPr>
      </p:pic>
      <p:sp>
        <p:nvSpPr>
          <p:cNvPr id="16" name="Text 9"/>
          <p:cNvSpPr/>
          <p:nvPr/>
        </p:nvSpPr>
        <p:spPr>
          <a:xfrm>
            <a:off x="7267218" y="6129457"/>
            <a:ext cx="2226350" cy="278249"/>
          </a:xfrm>
          <a:prstGeom prst="rect">
            <a:avLst/>
          </a:prstGeom>
          <a:noFill/>
          <a:ln/>
        </p:spPr>
        <p:txBody>
          <a:bodyPr wrap="none" rtlCol="0" anchor="t"/>
          <a:lstStyle/>
          <a:p>
            <a:pPr algn="l" indent="0" marL="0">
              <a:lnSpc>
                <a:spcPts val="2191"/>
              </a:lnSpc>
              <a:buNone/>
            </a:pPr>
            <a:r>
              <a:rPr lang="en-US" sz="1753" b="1" spc="-53" kern="0" dirty="0">
                <a:solidFill>
                  <a:srgbClr val="E5E0DF"/>
                </a:solidFill>
                <a:latin typeface="Inter" pitchFamily="34" charset="0"/>
                <a:ea typeface="Inter" pitchFamily="34" charset="-122"/>
                <a:cs typeface="Inter" pitchFamily="34" charset="-120"/>
              </a:rPr>
              <a:t>Paso 4</a:t>
            </a:r>
            <a:endParaRPr lang="en-US" sz="1753" dirty="0"/>
          </a:p>
        </p:txBody>
      </p:sp>
      <p:sp>
        <p:nvSpPr>
          <p:cNvPr id="17" name="Text 10"/>
          <p:cNvSpPr/>
          <p:nvPr/>
        </p:nvSpPr>
        <p:spPr>
          <a:xfrm>
            <a:off x="7267218" y="6514505"/>
            <a:ext cx="6739890" cy="569833"/>
          </a:xfrm>
          <a:prstGeom prst="rect">
            <a:avLst/>
          </a:prstGeom>
          <a:noFill/>
          <a:ln/>
        </p:spPr>
        <p:txBody>
          <a:bodyPr wrap="square" rtlCol="0" anchor="t"/>
          <a:lstStyle/>
          <a:p>
            <a:pPr algn="l" indent="0" marL="0">
              <a:lnSpc>
                <a:spcPts val="2244"/>
              </a:lnSpc>
              <a:buNone/>
            </a:pPr>
            <a:r>
              <a:rPr lang="en-US" sz="1402" spc="-28" kern="0" dirty="0">
                <a:solidFill>
                  <a:srgbClr val="E5E0DF"/>
                </a:solidFill>
                <a:latin typeface="Inter" pitchFamily="34" charset="0"/>
                <a:ea typeface="Inter" pitchFamily="34" charset="-122"/>
                <a:cs typeface="Inter" pitchFamily="34" charset="-120"/>
              </a:rPr>
              <a:t>Alicia y Bob calculan la clave secreta compartida 'K' utilizando la clave pública del otro y su propia clave privada.</a:t>
            </a:r>
            <a:endParaRPr lang="en-US" sz="1402" dirty="0"/>
          </a:p>
        </p:txBody>
      </p:sp>
      <p:pic>
        <p:nvPicPr>
          <p:cNvPr id="18"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9430345"/>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9144000" y="0"/>
            <a:ext cx="5486400" cy="9430345"/>
          </a:xfrm>
          <a:prstGeom prst="rect">
            <a:avLst/>
          </a:prstGeom>
        </p:spPr>
      </p:pic>
      <p:sp>
        <p:nvSpPr>
          <p:cNvPr id="5" name="Text 2"/>
          <p:cNvSpPr/>
          <p:nvPr/>
        </p:nvSpPr>
        <p:spPr>
          <a:xfrm>
            <a:off x="604837" y="475178"/>
            <a:ext cx="6156960" cy="540068"/>
          </a:xfrm>
          <a:prstGeom prst="rect">
            <a:avLst/>
          </a:prstGeom>
          <a:noFill/>
          <a:ln/>
        </p:spPr>
        <p:txBody>
          <a:bodyPr wrap="none" rtlCol="0" anchor="t"/>
          <a:lstStyle/>
          <a:p>
            <a:pPr indent="0" marL="0">
              <a:lnSpc>
                <a:spcPts val="4253"/>
              </a:lnSpc>
              <a:buNone/>
            </a:pPr>
            <a:r>
              <a:rPr lang="en-US" sz="3402" b="1" spc="-102" kern="0" dirty="0">
                <a:solidFill>
                  <a:srgbClr val="FFFFFF"/>
                </a:solidFill>
                <a:latin typeface="Inter" pitchFamily="34" charset="0"/>
                <a:ea typeface="Inter" pitchFamily="34" charset="-122"/>
                <a:cs typeface="Inter" pitchFamily="34" charset="-120"/>
              </a:rPr>
              <a:t>Aplicaciones de Diffie-Hellman</a:t>
            </a:r>
            <a:endParaRPr lang="en-US" sz="3402" dirty="0"/>
          </a:p>
        </p:txBody>
      </p:sp>
      <p:pic>
        <p:nvPicPr>
          <p:cNvPr id="6" name="Image 1" descr="preencoded.png">    </p:cNvPr>
          <p:cNvPicPr>
            <a:picLocks noChangeAspect="1"/>
          </p:cNvPicPr>
          <p:nvPr/>
        </p:nvPicPr>
        <p:blipFill>
          <a:blip r:embed="rId2"/>
          <a:stretch>
            <a:fillRect/>
          </a:stretch>
        </p:blipFill>
        <p:spPr>
          <a:xfrm>
            <a:off x="604837" y="1274445"/>
            <a:ext cx="431959" cy="431959"/>
          </a:xfrm>
          <a:prstGeom prst="rect">
            <a:avLst/>
          </a:prstGeom>
        </p:spPr>
      </p:pic>
      <p:sp>
        <p:nvSpPr>
          <p:cNvPr id="7" name="Text 3"/>
          <p:cNvSpPr/>
          <p:nvPr/>
        </p:nvSpPr>
        <p:spPr>
          <a:xfrm>
            <a:off x="604837" y="1879163"/>
            <a:ext cx="2160270"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Seguridad de Redes</a:t>
            </a:r>
            <a:endParaRPr lang="en-US" sz="1701" dirty="0"/>
          </a:p>
        </p:txBody>
      </p:sp>
      <p:sp>
        <p:nvSpPr>
          <p:cNvPr id="8" name="Text 4"/>
          <p:cNvSpPr/>
          <p:nvPr/>
        </p:nvSpPr>
        <p:spPr>
          <a:xfrm>
            <a:off x="604837" y="2252663"/>
            <a:ext cx="7934325" cy="553164"/>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Diffie-Hellman se utiliza ampliamente en la protección de redes, como en la implementación de VPNs (Redes Privadas Virtuales) y la seguridad de las comunicaciones web (HTTPS).</a:t>
            </a:r>
            <a:endParaRPr lang="en-US" sz="1361" dirty="0"/>
          </a:p>
        </p:txBody>
      </p:sp>
      <p:pic>
        <p:nvPicPr>
          <p:cNvPr id="9" name="Image 2" descr="preencoded.png">    </p:cNvPr>
          <p:cNvPicPr>
            <a:picLocks noChangeAspect="1"/>
          </p:cNvPicPr>
          <p:nvPr/>
        </p:nvPicPr>
        <p:blipFill>
          <a:blip r:embed="rId3"/>
          <a:stretch>
            <a:fillRect/>
          </a:stretch>
        </p:blipFill>
        <p:spPr>
          <a:xfrm>
            <a:off x="604837" y="3324225"/>
            <a:ext cx="431959" cy="431959"/>
          </a:xfrm>
          <a:prstGeom prst="rect">
            <a:avLst/>
          </a:prstGeom>
        </p:spPr>
      </p:pic>
      <p:sp>
        <p:nvSpPr>
          <p:cNvPr id="10" name="Text 5"/>
          <p:cNvSpPr/>
          <p:nvPr/>
        </p:nvSpPr>
        <p:spPr>
          <a:xfrm>
            <a:off x="604837" y="3928943"/>
            <a:ext cx="2621280"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Correo Electrónico Seguro</a:t>
            </a:r>
            <a:endParaRPr lang="en-US" sz="1701" dirty="0"/>
          </a:p>
        </p:txBody>
      </p:sp>
      <p:sp>
        <p:nvSpPr>
          <p:cNvPr id="11" name="Text 6"/>
          <p:cNvSpPr/>
          <p:nvPr/>
        </p:nvSpPr>
        <p:spPr>
          <a:xfrm>
            <a:off x="604837" y="4302443"/>
            <a:ext cx="7934325" cy="553164"/>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El protocolo Diffie-Hellman también se emplea en la protección de correos electrónicos, permitiendo que los usuarios intercambien claves de cifrado de manera segura.</a:t>
            </a:r>
            <a:endParaRPr lang="en-US" sz="1361" dirty="0"/>
          </a:p>
        </p:txBody>
      </p:sp>
      <p:pic>
        <p:nvPicPr>
          <p:cNvPr id="12" name="Image 3" descr="preencoded.png">    </p:cNvPr>
          <p:cNvPicPr>
            <a:picLocks noChangeAspect="1"/>
          </p:cNvPicPr>
          <p:nvPr/>
        </p:nvPicPr>
        <p:blipFill>
          <a:blip r:embed="rId4"/>
          <a:stretch>
            <a:fillRect/>
          </a:stretch>
        </p:blipFill>
        <p:spPr>
          <a:xfrm>
            <a:off x="604837" y="5374005"/>
            <a:ext cx="431959" cy="431959"/>
          </a:xfrm>
          <a:prstGeom prst="rect">
            <a:avLst/>
          </a:prstGeom>
        </p:spPr>
      </p:pic>
      <p:sp>
        <p:nvSpPr>
          <p:cNvPr id="13" name="Text 7"/>
          <p:cNvSpPr/>
          <p:nvPr/>
        </p:nvSpPr>
        <p:spPr>
          <a:xfrm>
            <a:off x="604837" y="5978723"/>
            <a:ext cx="2160270"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Seguridad Móvil</a:t>
            </a:r>
            <a:endParaRPr lang="en-US" sz="1701" dirty="0"/>
          </a:p>
        </p:txBody>
      </p:sp>
      <p:sp>
        <p:nvSpPr>
          <p:cNvPr id="14" name="Text 8"/>
          <p:cNvSpPr/>
          <p:nvPr/>
        </p:nvSpPr>
        <p:spPr>
          <a:xfrm>
            <a:off x="604837" y="6352223"/>
            <a:ext cx="7934325" cy="553164"/>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Diffie-Hellman se utiliza en aplicaciones móviles y dispositivos IoT (Internet de las Cosas) para garantizar la confidencialidad de las comunicaciones.</a:t>
            </a:r>
            <a:endParaRPr lang="en-US" sz="1361" dirty="0"/>
          </a:p>
        </p:txBody>
      </p:sp>
      <p:pic>
        <p:nvPicPr>
          <p:cNvPr id="15" name="Image 4" descr="preencoded.png">    </p:cNvPr>
          <p:cNvPicPr>
            <a:picLocks noChangeAspect="1"/>
          </p:cNvPicPr>
          <p:nvPr/>
        </p:nvPicPr>
        <p:blipFill>
          <a:blip r:embed="rId5"/>
          <a:stretch>
            <a:fillRect/>
          </a:stretch>
        </p:blipFill>
        <p:spPr>
          <a:xfrm>
            <a:off x="604837" y="7423785"/>
            <a:ext cx="431959" cy="431959"/>
          </a:xfrm>
          <a:prstGeom prst="rect">
            <a:avLst/>
          </a:prstGeom>
        </p:spPr>
      </p:pic>
      <p:sp>
        <p:nvSpPr>
          <p:cNvPr id="16" name="Text 9"/>
          <p:cNvSpPr/>
          <p:nvPr/>
        </p:nvSpPr>
        <p:spPr>
          <a:xfrm>
            <a:off x="604837" y="8028503"/>
            <a:ext cx="2338388" cy="269915"/>
          </a:xfrm>
          <a:prstGeom prst="rect">
            <a:avLst/>
          </a:prstGeom>
          <a:noFill/>
          <a:ln/>
        </p:spPr>
        <p:txBody>
          <a:bodyPr wrap="none" rtlCol="0" anchor="t"/>
          <a:lstStyle/>
          <a:p>
            <a:pPr algn="l" indent="0" marL="0">
              <a:lnSpc>
                <a:spcPts val="2126"/>
              </a:lnSpc>
              <a:buNone/>
            </a:pPr>
            <a:r>
              <a:rPr lang="en-US" sz="1701" b="1" spc="-51" kern="0" dirty="0">
                <a:solidFill>
                  <a:srgbClr val="E5E0DF"/>
                </a:solidFill>
                <a:latin typeface="Inter" pitchFamily="34" charset="0"/>
                <a:ea typeface="Inter" pitchFamily="34" charset="-122"/>
                <a:cs typeface="Inter" pitchFamily="34" charset="-120"/>
              </a:rPr>
              <a:t>Criptografía Blockchain</a:t>
            </a:r>
            <a:endParaRPr lang="en-US" sz="1701" dirty="0"/>
          </a:p>
        </p:txBody>
      </p:sp>
      <p:sp>
        <p:nvSpPr>
          <p:cNvPr id="17" name="Text 10"/>
          <p:cNvSpPr/>
          <p:nvPr/>
        </p:nvSpPr>
        <p:spPr>
          <a:xfrm>
            <a:off x="604837" y="8402003"/>
            <a:ext cx="7934325" cy="553164"/>
          </a:xfrm>
          <a:prstGeom prst="rect">
            <a:avLst/>
          </a:prstGeom>
          <a:noFill/>
          <a:ln/>
        </p:spPr>
        <p:txBody>
          <a:bodyPr wrap="square" rtlCol="0" anchor="t"/>
          <a:lstStyle/>
          <a:p>
            <a:pPr algn="l" indent="0" marL="0">
              <a:lnSpc>
                <a:spcPts val="2177"/>
              </a:lnSpc>
              <a:buNone/>
            </a:pPr>
            <a:r>
              <a:rPr lang="en-US" sz="1361" spc="-27" kern="0" dirty="0">
                <a:solidFill>
                  <a:srgbClr val="E5E0DF"/>
                </a:solidFill>
                <a:latin typeface="Inter" pitchFamily="34" charset="0"/>
                <a:ea typeface="Inter" pitchFamily="34" charset="-122"/>
                <a:cs typeface="Inter" pitchFamily="34" charset="-120"/>
              </a:rPr>
              <a:t>El algoritmo Diffie-Hellman también se emplea en el ámbito de las criptomonedas y las tecnologías blockchain para proteger las transacciones y los intercambios de información.</a:t>
            </a:r>
            <a:endParaRPr lang="en-US" sz="1361" dirty="0"/>
          </a:p>
        </p:txBody>
      </p:sp>
      <p:pic>
        <p:nvPicPr>
          <p:cNvPr id="18"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49843" y="1247180"/>
            <a:ext cx="7636431" cy="580192"/>
          </a:xfrm>
          <a:prstGeom prst="rect">
            <a:avLst/>
          </a:prstGeom>
          <a:noFill/>
          <a:ln/>
        </p:spPr>
        <p:txBody>
          <a:bodyPr wrap="none" rtlCol="0" anchor="t"/>
          <a:lstStyle/>
          <a:p>
            <a:pPr indent="0" marL="0">
              <a:lnSpc>
                <a:spcPts val="4569"/>
              </a:lnSpc>
              <a:buNone/>
            </a:pPr>
            <a:r>
              <a:rPr lang="en-US" sz="3655" b="1" spc="-110" kern="0" dirty="0">
                <a:solidFill>
                  <a:srgbClr val="FFFFFF"/>
                </a:solidFill>
                <a:latin typeface="Inter" pitchFamily="34" charset="0"/>
                <a:ea typeface="Inter" pitchFamily="34" charset="-122"/>
                <a:cs typeface="Inter" pitchFamily="34" charset="-120"/>
              </a:rPr>
              <a:t>Seguridad y Fortaleza del Algoritmo</a:t>
            </a:r>
            <a:endParaRPr lang="en-US" sz="3655" dirty="0"/>
          </a:p>
        </p:txBody>
      </p:sp>
      <p:sp>
        <p:nvSpPr>
          <p:cNvPr id="6" name="Shape 3"/>
          <p:cNvSpPr/>
          <p:nvPr/>
        </p:nvSpPr>
        <p:spPr>
          <a:xfrm>
            <a:off x="649843" y="2314694"/>
            <a:ext cx="417671" cy="417671"/>
          </a:xfrm>
          <a:prstGeom prst="roundRect">
            <a:avLst>
              <a:gd name="adj" fmla="val 20005"/>
            </a:avLst>
          </a:prstGeom>
          <a:solidFill>
            <a:srgbClr val="110080"/>
          </a:solidFill>
          <a:ln w="7620">
            <a:solidFill>
              <a:srgbClr val="2A1999"/>
            </a:solidFill>
            <a:prstDash val="solid"/>
          </a:ln>
        </p:spPr>
      </p:sp>
      <p:sp>
        <p:nvSpPr>
          <p:cNvPr id="7" name="Text 4"/>
          <p:cNvSpPr/>
          <p:nvPr/>
        </p:nvSpPr>
        <p:spPr>
          <a:xfrm>
            <a:off x="794623" y="2384227"/>
            <a:ext cx="127992" cy="278487"/>
          </a:xfrm>
          <a:prstGeom prst="rect">
            <a:avLst/>
          </a:prstGeom>
          <a:noFill/>
          <a:ln/>
        </p:spPr>
        <p:txBody>
          <a:bodyPr wrap="none" rtlCol="0" anchor="t"/>
          <a:lstStyle/>
          <a:p>
            <a:pPr algn="ctr" indent="0" marL="0">
              <a:lnSpc>
                <a:spcPts val="2193"/>
              </a:lnSpc>
              <a:buNone/>
            </a:pPr>
            <a:r>
              <a:rPr lang="en-US" sz="2193" b="1" spc="-66" kern="0" dirty="0">
                <a:solidFill>
                  <a:srgbClr val="E5E0DF"/>
                </a:solidFill>
                <a:latin typeface="Inter" pitchFamily="34" charset="0"/>
                <a:ea typeface="Inter" pitchFamily="34" charset="-122"/>
                <a:cs typeface="Inter" pitchFamily="34" charset="-120"/>
              </a:rPr>
              <a:t>1</a:t>
            </a:r>
            <a:endParaRPr lang="en-US" sz="2193" dirty="0"/>
          </a:p>
        </p:txBody>
      </p:sp>
      <p:sp>
        <p:nvSpPr>
          <p:cNvPr id="8" name="Text 5"/>
          <p:cNvSpPr/>
          <p:nvPr/>
        </p:nvSpPr>
        <p:spPr>
          <a:xfrm>
            <a:off x="1253133" y="2314694"/>
            <a:ext cx="3485197" cy="290036"/>
          </a:xfrm>
          <a:prstGeom prst="rect">
            <a:avLst/>
          </a:prstGeom>
          <a:noFill/>
          <a:ln/>
        </p:spPr>
        <p:txBody>
          <a:bodyPr wrap="none" rtlCol="0" anchor="t"/>
          <a:lstStyle/>
          <a:p>
            <a:pPr indent="0" marL="0">
              <a:lnSpc>
                <a:spcPts val="2284"/>
              </a:lnSpc>
              <a:buNone/>
            </a:pPr>
            <a:r>
              <a:rPr lang="en-US" sz="1828" b="1" spc="-55" kern="0" dirty="0">
                <a:solidFill>
                  <a:srgbClr val="E5E0DF"/>
                </a:solidFill>
                <a:latin typeface="Inter" pitchFamily="34" charset="0"/>
                <a:ea typeface="Inter" pitchFamily="34" charset="-122"/>
                <a:cs typeface="Inter" pitchFamily="34" charset="-120"/>
              </a:rPr>
              <a:t>Problema del Logaritmo Discreto</a:t>
            </a:r>
            <a:endParaRPr lang="en-US" sz="1828" dirty="0"/>
          </a:p>
        </p:txBody>
      </p:sp>
      <p:sp>
        <p:nvSpPr>
          <p:cNvPr id="9" name="Text 6"/>
          <p:cNvSpPr/>
          <p:nvPr/>
        </p:nvSpPr>
        <p:spPr>
          <a:xfrm>
            <a:off x="1253133" y="2716054"/>
            <a:ext cx="7241024" cy="891540"/>
          </a:xfrm>
          <a:prstGeom prst="rect">
            <a:avLst/>
          </a:prstGeom>
          <a:noFill/>
          <a:ln/>
        </p:spPr>
        <p:txBody>
          <a:bodyPr wrap="square" rtlCol="0" anchor="t"/>
          <a:lstStyle/>
          <a:p>
            <a:pPr indent="0" marL="0">
              <a:lnSpc>
                <a:spcPts val="2339"/>
              </a:lnSpc>
              <a:buNone/>
            </a:pPr>
            <a:r>
              <a:rPr lang="en-US" sz="1462" spc="-29" kern="0" dirty="0">
                <a:solidFill>
                  <a:srgbClr val="E5E0DF"/>
                </a:solidFill>
                <a:latin typeface="Inter" pitchFamily="34" charset="0"/>
                <a:ea typeface="Inter" pitchFamily="34" charset="-122"/>
                <a:cs typeface="Inter" pitchFamily="34" charset="-120"/>
              </a:rPr>
              <a:t>La seguridad de Diffie-Hellman se basa en la dificultad de resolver el problema del logaritmo discreto, que es un problema computacionalmente difícil de resolver, incluso para supercomputadoras.</a:t>
            </a:r>
            <a:endParaRPr lang="en-US" sz="1462" dirty="0"/>
          </a:p>
        </p:txBody>
      </p:sp>
      <p:sp>
        <p:nvSpPr>
          <p:cNvPr id="10" name="Shape 7"/>
          <p:cNvSpPr/>
          <p:nvPr/>
        </p:nvSpPr>
        <p:spPr>
          <a:xfrm>
            <a:off x="649843" y="4002048"/>
            <a:ext cx="417671" cy="417671"/>
          </a:xfrm>
          <a:prstGeom prst="roundRect">
            <a:avLst>
              <a:gd name="adj" fmla="val 20005"/>
            </a:avLst>
          </a:prstGeom>
          <a:solidFill>
            <a:srgbClr val="110080"/>
          </a:solidFill>
          <a:ln w="7620">
            <a:solidFill>
              <a:srgbClr val="2A1999"/>
            </a:solidFill>
            <a:prstDash val="solid"/>
          </a:ln>
        </p:spPr>
      </p:sp>
      <p:sp>
        <p:nvSpPr>
          <p:cNvPr id="11" name="Text 8"/>
          <p:cNvSpPr/>
          <p:nvPr/>
        </p:nvSpPr>
        <p:spPr>
          <a:xfrm>
            <a:off x="775097" y="4071580"/>
            <a:ext cx="167164" cy="278487"/>
          </a:xfrm>
          <a:prstGeom prst="rect">
            <a:avLst/>
          </a:prstGeom>
          <a:noFill/>
          <a:ln/>
        </p:spPr>
        <p:txBody>
          <a:bodyPr wrap="none" rtlCol="0" anchor="t"/>
          <a:lstStyle/>
          <a:p>
            <a:pPr algn="ctr" indent="0" marL="0">
              <a:lnSpc>
                <a:spcPts val="2193"/>
              </a:lnSpc>
              <a:buNone/>
            </a:pPr>
            <a:r>
              <a:rPr lang="en-US" sz="2193" b="1" spc="-66" kern="0" dirty="0">
                <a:solidFill>
                  <a:srgbClr val="E5E0DF"/>
                </a:solidFill>
                <a:latin typeface="Inter" pitchFamily="34" charset="0"/>
                <a:ea typeface="Inter" pitchFamily="34" charset="-122"/>
                <a:cs typeface="Inter" pitchFamily="34" charset="-120"/>
              </a:rPr>
              <a:t>2</a:t>
            </a:r>
            <a:endParaRPr lang="en-US" sz="2193" dirty="0"/>
          </a:p>
        </p:txBody>
      </p:sp>
      <p:sp>
        <p:nvSpPr>
          <p:cNvPr id="12" name="Text 9"/>
          <p:cNvSpPr/>
          <p:nvPr/>
        </p:nvSpPr>
        <p:spPr>
          <a:xfrm>
            <a:off x="1253133" y="4002048"/>
            <a:ext cx="2363986" cy="290036"/>
          </a:xfrm>
          <a:prstGeom prst="rect">
            <a:avLst/>
          </a:prstGeom>
          <a:noFill/>
          <a:ln/>
        </p:spPr>
        <p:txBody>
          <a:bodyPr wrap="none" rtlCol="0" anchor="t"/>
          <a:lstStyle/>
          <a:p>
            <a:pPr indent="0" marL="0">
              <a:lnSpc>
                <a:spcPts val="2284"/>
              </a:lnSpc>
              <a:buNone/>
            </a:pPr>
            <a:r>
              <a:rPr lang="en-US" sz="1828" b="1" spc="-55" kern="0" dirty="0">
                <a:solidFill>
                  <a:srgbClr val="E5E0DF"/>
                </a:solidFill>
                <a:latin typeface="Inter" pitchFamily="34" charset="0"/>
                <a:ea typeface="Inter" pitchFamily="34" charset="-122"/>
                <a:cs typeface="Inter" pitchFamily="34" charset="-120"/>
              </a:rPr>
              <a:t>Resistencia a Ataques</a:t>
            </a:r>
            <a:endParaRPr lang="en-US" sz="1828" dirty="0"/>
          </a:p>
        </p:txBody>
      </p:sp>
      <p:sp>
        <p:nvSpPr>
          <p:cNvPr id="13" name="Text 10"/>
          <p:cNvSpPr/>
          <p:nvPr/>
        </p:nvSpPr>
        <p:spPr>
          <a:xfrm>
            <a:off x="1253133" y="4403407"/>
            <a:ext cx="7241024" cy="891540"/>
          </a:xfrm>
          <a:prstGeom prst="rect">
            <a:avLst/>
          </a:prstGeom>
          <a:noFill/>
          <a:ln/>
        </p:spPr>
        <p:txBody>
          <a:bodyPr wrap="square" rtlCol="0" anchor="t"/>
          <a:lstStyle/>
          <a:p>
            <a:pPr indent="0" marL="0">
              <a:lnSpc>
                <a:spcPts val="2339"/>
              </a:lnSpc>
              <a:buNone/>
            </a:pPr>
            <a:r>
              <a:rPr lang="en-US" sz="1462" spc="-29" kern="0" dirty="0">
                <a:solidFill>
                  <a:srgbClr val="E5E0DF"/>
                </a:solidFill>
                <a:latin typeface="Inter" pitchFamily="34" charset="0"/>
                <a:ea typeface="Inter" pitchFamily="34" charset="-122"/>
                <a:cs typeface="Inter" pitchFamily="34" charset="-120"/>
              </a:rPr>
              <a:t>Diffie-Hellman ha demostrado ser resistente a diversos tipos de ataques, como ataques de fuerza bruta, ataques de intermediario y ataques de espionaje. Esto lo convierte en un protocolo seguro y confiable.</a:t>
            </a:r>
            <a:endParaRPr lang="en-US" sz="1462" dirty="0"/>
          </a:p>
        </p:txBody>
      </p:sp>
      <p:sp>
        <p:nvSpPr>
          <p:cNvPr id="14" name="Shape 11"/>
          <p:cNvSpPr/>
          <p:nvPr/>
        </p:nvSpPr>
        <p:spPr>
          <a:xfrm>
            <a:off x="649843" y="5689402"/>
            <a:ext cx="417671" cy="417671"/>
          </a:xfrm>
          <a:prstGeom prst="roundRect">
            <a:avLst>
              <a:gd name="adj" fmla="val 20005"/>
            </a:avLst>
          </a:prstGeom>
          <a:solidFill>
            <a:srgbClr val="110080"/>
          </a:solidFill>
          <a:ln w="7620">
            <a:solidFill>
              <a:srgbClr val="2A1999"/>
            </a:solidFill>
            <a:prstDash val="solid"/>
          </a:ln>
        </p:spPr>
      </p:sp>
      <p:sp>
        <p:nvSpPr>
          <p:cNvPr id="15" name="Text 12"/>
          <p:cNvSpPr/>
          <p:nvPr/>
        </p:nvSpPr>
        <p:spPr>
          <a:xfrm>
            <a:off x="770930" y="5758934"/>
            <a:ext cx="175379" cy="278487"/>
          </a:xfrm>
          <a:prstGeom prst="rect">
            <a:avLst/>
          </a:prstGeom>
          <a:noFill/>
          <a:ln/>
        </p:spPr>
        <p:txBody>
          <a:bodyPr wrap="none" rtlCol="0" anchor="t"/>
          <a:lstStyle/>
          <a:p>
            <a:pPr algn="ctr" indent="0" marL="0">
              <a:lnSpc>
                <a:spcPts val="2193"/>
              </a:lnSpc>
              <a:buNone/>
            </a:pPr>
            <a:r>
              <a:rPr lang="en-US" sz="2193" b="1" spc="-66" kern="0" dirty="0">
                <a:solidFill>
                  <a:srgbClr val="E5E0DF"/>
                </a:solidFill>
                <a:latin typeface="Inter" pitchFamily="34" charset="0"/>
                <a:ea typeface="Inter" pitchFamily="34" charset="-122"/>
                <a:cs typeface="Inter" pitchFamily="34" charset="-120"/>
              </a:rPr>
              <a:t>3</a:t>
            </a:r>
            <a:endParaRPr lang="en-US" sz="2193" dirty="0"/>
          </a:p>
        </p:txBody>
      </p:sp>
      <p:sp>
        <p:nvSpPr>
          <p:cNvPr id="16" name="Text 13"/>
          <p:cNvSpPr/>
          <p:nvPr/>
        </p:nvSpPr>
        <p:spPr>
          <a:xfrm>
            <a:off x="1253133" y="5689402"/>
            <a:ext cx="2321004" cy="290036"/>
          </a:xfrm>
          <a:prstGeom prst="rect">
            <a:avLst/>
          </a:prstGeom>
          <a:noFill/>
          <a:ln/>
        </p:spPr>
        <p:txBody>
          <a:bodyPr wrap="none" rtlCol="0" anchor="t"/>
          <a:lstStyle/>
          <a:p>
            <a:pPr indent="0" marL="0">
              <a:lnSpc>
                <a:spcPts val="2284"/>
              </a:lnSpc>
              <a:buNone/>
            </a:pPr>
            <a:r>
              <a:rPr lang="en-US" sz="1828" b="1" spc="-55" kern="0" dirty="0">
                <a:solidFill>
                  <a:srgbClr val="E5E0DF"/>
                </a:solidFill>
                <a:latin typeface="Inter" pitchFamily="34" charset="0"/>
                <a:ea typeface="Inter" pitchFamily="34" charset="-122"/>
                <a:cs typeface="Inter" pitchFamily="34" charset="-120"/>
              </a:rPr>
              <a:t>Evolución y Mejoras</a:t>
            </a:r>
            <a:endParaRPr lang="en-US" sz="1828" dirty="0"/>
          </a:p>
        </p:txBody>
      </p:sp>
      <p:sp>
        <p:nvSpPr>
          <p:cNvPr id="17" name="Text 14"/>
          <p:cNvSpPr/>
          <p:nvPr/>
        </p:nvSpPr>
        <p:spPr>
          <a:xfrm>
            <a:off x="1253133" y="6090761"/>
            <a:ext cx="7241024" cy="891540"/>
          </a:xfrm>
          <a:prstGeom prst="rect">
            <a:avLst/>
          </a:prstGeom>
          <a:noFill/>
          <a:ln/>
        </p:spPr>
        <p:txBody>
          <a:bodyPr wrap="square" rtlCol="0" anchor="t"/>
          <a:lstStyle/>
          <a:p>
            <a:pPr indent="0" marL="0">
              <a:lnSpc>
                <a:spcPts val="2339"/>
              </a:lnSpc>
              <a:buNone/>
            </a:pPr>
            <a:r>
              <a:rPr lang="en-US" sz="1462" spc="-29" kern="0" dirty="0">
                <a:solidFill>
                  <a:srgbClr val="E5E0DF"/>
                </a:solidFill>
                <a:latin typeface="Inter" pitchFamily="34" charset="0"/>
                <a:ea typeface="Inter" pitchFamily="34" charset="-122"/>
                <a:cs typeface="Inter" pitchFamily="34" charset="-120"/>
              </a:rPr>
              <a:t>A lo largo de los años, Diffie-Hellman ha sido objeto de análisis y mejoras continuas por parte de la comunidad criptográfica, lo que ha fortalecido aún más su seguridad y eficiencia.</a:t>
            </a:r>
            <a:endParaRPr lang="en-US" sz="1462" dirty="0"/>
          </a:p>
        </p:txBody>
      </p:sp>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604837" y="1188363"/>
            <a:ext cx="7504509" cy="540068"/>
          </a:xfrm>
          <a:prstGeom prst="rect">
            <a:avLst/>
          </a:prstGeom>
          <a:noFill/>
          <a:ln/>
        </p:spPr>
        <p:txBody>
          <a:bodyPr wrap="none" rtlCol="0" anchor="t"/>
          <a:lstStyle/>
          <a:p>
            <a:pPr indent="0" marL="0">
              <a:lnSpc>
                <a:spcPts val="4253"/>
              </a:lnSpc>
              <a:buNone/>
            </a:pPr>
            <a:r>
              <a:rPr lang="en-US" sz="3402" b="1" spc="-102" kern="0" dirty="0">
                <a:solidFill>
                  <a:srgbClr val="FFFFFF"/>
                </a:solidFill>
                <a:latin typeface="Inter" pitchFamily="34" charset="0"/>
                <a:ea typeface="Inter" pitchFamily="34" charset="-122"/>
                <a:cs typeface="Inter" pitchFamily="34" charset="-120"/>
              </a:rPr>
              <a:t>Variantes y Mejoras de Diffie-Hellman</a:t>
            </a:r>
            <a:endParaRPr lang="en-US" sz="3402" dirty="0"/>
          </a:p>
        </p:txBody>
      </p:sp>
      <p:sp>
        <p:nvSpPr>
          <p:cNvPr id="6" name="Shape 3"/>
          <p:cNvSpPr/>
          <p:nvPr/>
        </p:nvSpPr>
        <p:spPr>
          <a:xfrm>
            <a:off x="604837" y="1987629"/>
            <a:ext cx="7934325" cy="5053608"/>
          </a:xfrm>
          <a:prstGeom prst="roundRect">
            <a:avLst>
              <a:gd name="adj" fmla="val 1539"/>
            </a:avLst>
          </a:prstGeom>
          <a:noFill/>
          <a:ln w="7620">
            <a:solidFill>
              <a:srgbClr val="FFFFFF">
                <a:alpha val="24000"/>
              </a:srgbClr>
            </a:solidFill>
            <a:prstDash val="solid"/>
          </a:ln>
        </p:spPr>
      </p:sp>
      <p:sp>
        <p:nvSpPr>
          <p:cNvPr id="7" name="Shape 4"/>
          <p:cNvSpPr/>
          <p:nvPr/>
        </p:nvSpPr>
        <p:spPr>
          <a:xfrm>
            <a:off x="612458" y="1995249"/>
            <a:ext cx="7918252" cy="498991"/>
          </a:xfrm>
          <a:prstGeom prst="rect">
            <a:avLst/>
          </a:prstGeom>
          <a:solidFill>
            <a:srgbClr val="FFFFFF">
              <a:alpha val="4000"/>
            </a:srgbClr>
          </a:solidFill>
          <a:ln/>
        </p:spPr>
      </p:sp>
      <p:sp>
        <p:nvSpPr>
          <p:cNvPr id="8" name="Text 5"/>
          <p:cNvSpPr/>
          <p:nvPr/>
        </p:nvSpPr>
        <p:spPr>
          <a:xfrm>
            <a:off x="786051" y="2106454"/>
            <a:ext cx="2289810" cy="276582"/>
          </a:xfrm>
          <a:prstGeom prst="rect">
            <a:avLst/>
          </a:prstGeom>
          <a:noFill/>
          <a:ln/>
        </p:spPr>
        <p:txBody>
          <a:bodyPr wrap="non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Variante</a:t>
            </a:r>
            <a:endParaRPr lang="en-US" sz="1361" dirty="0"/>
          </a:p>
        </p:txBody>
      </p:sp>
      <p:sp>
        <p:nvSpPr>
          <p:cNvPr id="9" name="Text 6"/>
          <p:cNvSpPr/>
          <p:nvPr/>
        </p:nvSpPr>
        <p:spPr>
          <a:xfrm>
            <a:off x="3429000" y="2106454"/>
            <a:ext cx="2286000" cy="276582"/>
          </a:xfrm>
          <a:prstGeom prst="rect">
            <a:avLst/>
          </a:prstGeom>
          <a:noFill/>
          <a:ln/>
        </p:spPr>
        <p:txBody>
          <a:bodyPr wrap="non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Descripción</a:t>
            </a:r>
            <a:endParaRPr lang="en-US" sz="1361" dirty="0"/>
          </a:p>
        </p:txBody>
      </p:sp>
      <p:sp>
        <p:nvSpPr>
          <p:cNvPr id="10" name="Text 7"/>
          <p:cNvSpPr/>
          <p:nvPr/>
        </p:nvSpPr>
        <p:spPr>
          <a:xfrm>
            <a:off x="6068139" y="2106454"/>
            <a:ext cx="2289810" cy="276582"/>
          </a:xfrm>
          <a:prstGeom prst="rect">
            <a:avLst/>
          </a:prstGeom>
          <a:noFill/>
          <a:ln/>
        </p:spPr>
        <p:txBody>
          <a:bodyPr wrap="non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Ventajas</a:t>
            </a:r>
            <a:endParaRPr lang="en-US" sz="1361" dirty="0"/>
          </a:p>
        </p:txBody>
      </p:sp>
      <p:sp>
        <p:nvSpPr>
          <p:cNvPr id="11" name="Shape 8"/>
          <p:cNvSpPr/>
          <p:nvPr/>
        </p:nvSpPr>
        <p:spPr>
          <a:xfrm>
            <a:off x="612458" y="2494240"/>
            <a:ext cx="7918252" cy="1881902"/>
          </a:xfrm>
          <a:prstGeom prst="rect">
            <a:avLst/>
          </a:prstGeom>
          <a:solidFill>
            <a:srgbClr val="000000">
              <a:alpha val="4000"/>
            </a:srgbClr>
          </a:solidFill>
          <a:ln/>
        </p:spPr>
      </p:sp>
      <p:sp>
        <p:nvSpPr>
          <p:cNvPr id="12" name="Text 9"/>
          <p:cNvSpPr/>
          <p:nvPr/>
        </p:nvSpPr>
        <p:spPr>
          <a:xfrm>
            <a:off x="786051" y="2605445"/>
            <a:ext cx="2289810" cy="553164"/>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Elliptic Curve Diffie-Hellman (ECDH)</a:t>
            </a:r>
            <a:endParaRPr lang="en-US" sz="1361" dirty="0"/>
          </a:p>
        </p:txBody>
      </p:sp>
      <p:sp>
        <p:nvSpPr>
          <p:cNvPr id="13" name="Text 10"/>
          <p:cNvSpPr/>
          <p:nvPr/>
        </p:nvSpPr>
        <p:spPr>
          <a:xfrm>
            <a:off x="3429000" y="2605445"/>
            <a:ext cx="2286000" cy="1659493"/>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Utiliza curvas elípticas en lugar de grupos multiplicativos, lo que permite una implementación más eficiente y con claves más cortas.</a:t>
            </a:r>
            <a:endParaRPr lang="en-US" sz="1361" dirty="0"/>
          </a:p>
        </p:txBody>
      </p:sp>
      <p:sp>
        <p:nvSpPr>
          <p:cNvPr id="14" name="Text 11"/>
          <p:cNvSpPr/>
          <p:nvPr/>
        </p:nvSpPr>
        <p:spPr>
          <a:xfrm>
            <a:off x="6068139" y="2605445"/>
            <a:ext cx="2289810" cy="1106329"/>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Mayor eficiencia computacional, claves más cortas, y resistencia a ataques cuánticos.</a:t>
            </a:r>
            <a:endParaRPr lang="en-US" sz="1361" dirty="0"/>
          </a:p>
        </p:txBody>
      </p:sp>
      <p:sp>
        <p:nvSpPr>
          <p:cNvPr id="15" name="Shape 12"/>
          <p:cNvSpPr/>
          <p:nvPr/>
        </p:nvSpPr>
        <p:spPr>
          <a:xfrm>
            <a:off x="612458" y="4376142"/>
            <a:ext cx="7918252" cy="1328737"/>
          </a:xfrm>
          <a:prstGeom prst="rect">
            <a:avLst/>
          </a:prstGeom>
          <a:solidFill>
            <a:srgbClr val="FFFFFF">
              <a:alpha val="4000"/>
            </a:srgbClr>
          </a:solidFill>
          <a:ln/>
        </p:spPr>
      </p:sp>
      <p:sp>
        <p:nvSpPr>
          <p:cNvPr id="16" name="Text 13"/>
          <p:cNvSpPr/>
          <p:nvPr/>
        </p:nvSpPr>
        <p:spPr>
          <a:xfrm>
            <a:off x="786051" y="4487347"/>
            <a:ext cx="2289810" cy="276582"/>
          </a:xfrm>
          <a:prstGeom prst="rect">
            <a:avLst/>
          </a:prstGeom>
          <a:noFill/>
          <a:ln/>
        </p:spPr>
        <p:txBody>
          <a:bodyPr wrap="non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Authenticated Diffie-Hellman</a:t>
            </a:r>
            <a:endParaRPr lang="en-US" sz="1361" dirty="0"/>
          </a:p>
        </p:txBody>
      </p:sp>
      <p:sp>
        <p:nvSpPr>
          <p:cNvPr id="17" name="Text 14"/>
          <p:cNvSpPr/>
          <p:nvPr/>
        </p:nvSpPr>
        <p:spPr>
          <a:xfrm>
            <a:off x="3429000" y="4487347"/>
            <a:ext cx="2286000" cy="1106329"/>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Agrega autenticación mutua de las partes involucradas, evitando ataques de intermediario.</a:t>
            </a:r>
            <a:endParaRPr lang="en-US" sz="1361" dirty="0"/>
          </a:p>
        </p:txBody>
      </p:sp>
      <p:sp>
        <p:nvSpPr>
          <p:cNvPr id="18" name="Text 15"/>
          <p:cNvSpPr/>
          <p:nvPr/>
        </p:nvSpPr>
        <p:spPr>
          <a:xfrm>
            <a:off x="6068139" y="4487347"/>
            <a:ext cx="2289810" cy="1106329"/>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Proporciona autenticación de identidad, además de intercambio de claves seguro.</a:t>
            </a:r>
            <a:endParaRPr lang="en-US" sz="1361" dirty="0"/>
          </a:p>
        </p:txBody>
      </p:sp>
      <p:sp>
        <p:nvSpPr>
          <p:cNvPr id="19" name="Shape 16"/>
          <p:cNvSpPr/>
          <p:nvPr/>
        </p:nvSpPr>
        <p:spPr>
          <a:xfrm>
            <a:off x="612458" y="5704880"/>
            <a:ext cx="7918252" cy="1328737"/>
          </a:xfrm>
          <a:prstGeom prst="rect">
            <a:avLst/>
          </a:prstGeom>
          <a:solidFill>
            <a:srgbClr val="000000">
              <a:alpha val="4000"/>
            </a:srgbClr>
          </a:solidFill>
          <a:ln/>
        </p:spPr>
      </p:sp>
      <p:sp>
        <p:nvSpPr>
          <p:cNvPr id="20" name="Text 17"/>
          <p:cNvSpPr/>
          <p:nvPr/>
        </p:nvSpPr>
        <p:spPr>
          <a:xfrm>
            <a:off x="786051" y="5816084"/>
            <a:ext cx="2289810" cy="276582"/>
          </a:xfrm>
          <a:prstGeom prst="rect">
            <a:avLst/>
          </a:prstGeom>
          <a:noFill/>
          <a:ln/>
        </p:spPr>
        <p:txBody>
          <a:bodyPr wrap="non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Diffie-Hellman-Merkle</a:t>
            </a:r>
            <a:endParaRPr lang="en-US" sz="1361" dirty="0"/>
          </a:p>
        </p:txBody>
      </p:sp>
      <p:sp>
        <p:nvSpPr>
          <p:cNvPr id="21" name="Text 18"/>
          <p:cNvSpPr/>
          <p:nvPr/>
        </p:nvSpPr>
        <p:spPr>
          <a:xfrm>
            <a:off x="3429000" y="5816084"/>
            <a:ext cx="2286000" cy="1106329"/>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Combina el intercambio de claves Diffie-Hellman con el concepto de funciones hash unidireccionales de Merkle.</a:t>
            </a:r>
            <a:endParaRPr lang="en-US" sz="1361" dirty="0"/>
          </a:p>
        </p:txBody>
      </p:sp>
      <p:sp>
        <p:nvSpPr>
          <p:cNvPr id="22" name="Text 19"/>
          <p:cNvSpPr/>
          <p:nvPr/>
        </p:nvSpPr>
        <p:spPr>
          <a:xfrm>
            <a:off x="6068139" y="5816084"/>
            <a:ext cx="2289810" cy="829747"/>
          </a:xfrm>
          <a:prstGeom prst="rect">
            <a:avLst/>
          </a:prstGeom>
          <a:noFill/>
          <a:ln/>
        </p:spPr>
        <p:txBody>
          <a:bodyPr wrap="square" rtlCol="0" anchor="t"/>
          <a:lstStyle/>
          <a:p>
            <a:pPr indent="0" marL="0">
              <a:lnSpc>
                <a:spcPts val="2177"/>
              </a:lnSpc>
              <a:buNone/>
            </a:pPr>
            <a:r>
              <a:rPr lang="en-US" sz="1361" spc="-27" kern="0" dirty="0">
                <a:solidFill>
                  <a:srgbClr val="E5E0DF"/>
                </a:solidFill>
                <a:latin typeface="Inter" pitchFamily="34" charset="0"/>
                <a:ea typeface="Inter" pitchFamily="34" charset="-122"/>
                <a:cs typeface="Inter" pitchFamily="34" charset="-120"/>
              </a:rPr>
              <a:t>Mejora la eficiencia y la seguridad del protocolo original.</a:t>
            </a:r>
            <a:endParaRPr lang="en-US" sz="1361" dirty="0"/>
          </a:p>
        </p:txBody>
      </p:sp>
      <p:pic>
        <p:nvPicPr>
          <p:cNvPr id="23"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2024-07-07T21:24:12Z</dcterms:created>
  <dcterms:modified xsi:type="dcterms:W3CDTF">2024-07-07T21:24:12Z</dcterms:modified>
</cp:coreProperties>
</file>