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E8EDD-FA79-4095-8C44-F53C76D17CA3}" type="datetimeFigureOut">
              <a:rPr lang="es-EC" smtClean="0"/>
              <a:t>19/04/2011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B59F3-01D4-4DD2-9620-98BD422300BD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B59F3-01D4-4DD2-9620-98BD422300BD}" type="slidenum">
              <a:rPr lang="es-EC" smtClean="0"/>
              <a:t>7</a:t>
            </a:fld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5DE2-1B50-442E-BCC2-ADC7E4CC27B4}" type="datetimeFigureOut">
              <a:rPr lang="es-EC" smtClean="0"/>
              <a:t>19/04/2011</a:t>
            </a:fld>
            <a:endParaRPr lang="es-EC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720-435F-4E2C-9FA0-2199AEB498FB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5DE2-1B50-442E-BCC2-ADC7E4CC27B4}" type="datetimeFigureOut">
              <a:rPr lang="es-EC" smtClean="0"/>
              <a:t>19/04/2011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720-435F-4E2C-9FA0-2199AEB498F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5DE2-1B50-442E-BCC2-ADC7E4CC27B4}" type="datetimeFigureOut">
              <a:rPr lang="es-EC" smtClean="0"/>
              <a:t>19/04/2011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720-435F-4E2C-9FA0-2199AEB498F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5DE2-1B50-442E-BCC2-ADC7E4CC27B4}" type="datetimeFigureOut">
              <a:rPr lang="es-EC" smtClean="0"/>
              <a:t>19/04/2011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720-435F-4E2C-9FA0-2199AEB498F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5DE2-1B50-442E-BCC2-ADC7E4CC27B4}" type="datetimeFigureOut">
              <a:rPr lang="es-EC" smtClean="0"/>
              <a:t>19/04/2011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720-435F-4E2C-9FA0-2199AEB498FB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5DE2-1B50-442E-BCC2-ADC7E4CC27B4}" type="datetimeFigureOut">
              <a:rPr lang="es-EC" smtClean="0"/>
              <a:t>19/04/2011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720-435F-4E2C-9FA0-2199AEB498F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5DE2-1B50-442E-BCC2-ADC7E4CC27B4}" type="datetimeFigureOut">
              <a:rPr lang="es-EC" smtClean="0"/>
              <a:t>19/04/2011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720-435F-4E2C-9FA0-2199AEB498F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5DE2-1B50-442E-BCC2-ADC7E4CC27B4}" type="datetimeFigureOut">
              <a:rPr lang="es-EC" smtClean="0"/>
              <a:t>19/04/2011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720-435F-4E2C-9FA0-2199AEB498F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5DE2-1B50-442E-BCC2-ADC7E4CC27B4}" type="datetimeFigureOut">
              <a:rPr lang="es-EC" smtClean="0"/>
              <a:t>19/04/2011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720-435F-4E2C-9FA0-2199AEB498F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5DE2-1B50-442E-BCC2-ADC7E4CC27B4}" type="datetimeFigureOut">
              <a:rPr lang="es-EC" smtClean="0"/>
              <a:t>19/04/2011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720-435F-4E2C-9FA0-2199AEB498F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5DE2-1B50-442E-BCC2-ADC7E4CC27B4}" type="datetimeFigureOut">
              <a:rPr lang="es-EC" smtClean="0"/>
              <a:t>19/04/2011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357720-435F-4E2C-9FA0-2199AEB498FB}" type="slidenum">
              <a:rPr lang="es-EC" smtClean="0"/>
              <a:t>‹Nº›</a:t>
            </a:fld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695DE2-1B50-442E-BCC2-ADC7E4CC27B4}" type="datetimeFigureOut">
              <a:rPr lang="es-EC" smtClean="0"/>
              <a:t>19/04/2011</a:t>
            </a:fld>
            <a:endParaRPr lang="es-EC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357720-435F-4E2C-9FA0-2199AEB498FB}" type="slidenum">
              <a:rPr lang="es-EC" smtClean="0"/>
              <a:t>‹Nº›</a:t>
            </a:fld>
            <a:endParaRPr lang="es-EC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Arturo_Borja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es.wikipedia.org/wiki/Generaci%C3%B3n_decapita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Romanticismo" TargetMode="External"/><Relationship Id="rId5" Type="http://schemas.openxmlformats.org/officeDocument/2006/relationships/hyperlink" Target="http://es.wikipedia.org/wiki/Ernesto_Noboa_y_Caama%C3%B1o" TargetMode="External"/><Relationship Id="rId4" Type="http://schemas.openxmlformats.org/officeDocument/2006/relationships/hyperlink" Target="http://es.wikipedia.org/wiki/Humberto_Fierro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1912" TargetMode="External"/><Relationship Id="rId3" Type="http://schemas.openxmlformats.org/officeDocument/2006/relationships/hyperlink" Target="http://es.wikipedia.org/wiki/Ecuador" TargetMode="External"/><Relationship Id="rId7" Type="http://schemas.openxmlformats.org/officeDocument/2006/relationships/hyperlink" Target="http://es.wikipedia.org/wiki/Suicidio" TargetMode="External"/><Relationship Id="rId2" Type="http://schemas.openxmlformats.org/officeDocument/2006/relationships/hyperlink" Target="http://es.wikipedia.org/wiki/Quito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es.wikisource.org/wiki/La_flauta_de_%C3%B3nix" TargetMode="External"/><Relationship Id="rId5" Type="http://schemas.openxmlformats.org/officeDocument/2006/relationships/hyperlink" Target="http://es.wikipedia.org/wiki/Modernismo_(literatura_en_espa%C3%B1ol)" TargetMode="External"/><Relationship Id="rId4" Type="http://schemas.openxmlformats.org/officeDocument/2006/relationships/hyperlink" Target="http://es.wikipedia.org/wiki/Generaci%C3%B3n_decapitada" TargetMode="External"/><Relationship Id="rId9" Type="http://schemas.openxmlformats.org/officeDocument/2006/relationships/hyperlink" Target="http://es.wikisource.org/wiki/Idilio_estiva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Arturo_Borja" TargetMode="External"/><Relationship Id="rId3" Type="http://schemas.openxmlformats.org/officeDocument/2006/relationships/hyperlink" Target="http://es.wikipedia.org/wiki/1890" TargetMode="External"/><Relationship Id="rId7" Type="http://schemas.openxmlformats.org/officeDocument/2006/relationships/hyperlink" Target="http://es.wikipedia.org/wiki/Generaci%C3%B3n_decapitada" TargetMode="External"/><Relationship Id="rId2" Type="http://schemas.openxmlformats.org/officeDocument/2006/relationships/hyperlink" Target="http://es.wikipedia.org/wiki/Quito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s.wikipedia.org/wiki/Ecuador" TargetMode="External"/><Relationship Id="rId5" Type="http://schemas.openxmlformats.org/officeDocument/2006/relationships/hyperlink" Target="http://es.wikipedia.org/wiki/Poeta" TargetMode="External"/><Relationship Id="rId4" Type="http://schemas.openxmlformats.org/officeDocument/2006/relationships/hyperlink" Target="http://es.wikipedia.org/wiki/1929" TargetMode="External"/><Relationship Id="rId9" Type="http://schemas.openxmlformats.org/officeDocument/2006/relationships/hyperlink" Target="http://es.wikipedia.org/wiki/1919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Generaci%C3%B3n_decapitada" TargetMode="External"/><Relationship Id="rId13" Type="http://schemas.openxmlformats.org/officeDocument/2006/relationships/hyperlink" Target="http://es.wikipedia.org/wiki/Albert_Samain" TargetMode="External"/><Relationship Id="rId18" Type="http://schemas.openxmlformats.org/officeDocument/2006/relationships/hyperlink" Target="http://es.wikipedia.org/wiki/Rub%C3%A9n_Dar%C3%ADo" TargetMode="External"/><Relationship Id="rId3" Type="http://schemas.openxmlformats.org/officeDocument/2006/relationships/hyperlink" Target="http://es.wikipedia.org/wiki/Ecuador" TargetMode="External"/><Relationship Id="rId7" Type="http://schemas.openxmlformats.org/officeDocument/2006/relationships/hyperlink" Target="http://es.wikipedia.org/wiki/Poeta" TargetMode="External"/><Relationship Id="rId12" Type="http://schemas.openxmlformats.org/officeDocument/2006/relationships/hyperlink" Target="http://es.wikipedia.org/wiki/Europa" TargetMode="External"/><Relationship Id="rId17" Type="http://schemas.openxmlformats.org/officeDocument/2006/relationships/hyperlink" Target="http://es.wikipedia.org/wiki/Poetas_malditos" TargetMode="External"/><Relationship Id="rId2" Type="http://schemas.openxmlformats.org/officeDocument/2006/relationships/hyperlink" Target="http://es.wikipedia.org/wiki/Guayaquil" TargetMode="External"/><Relationship Id="rId16" Type="http://schemas.openxmlformats.org/officeDocument/2006/relationships/hyperlink" Target="http://es.wikipedia.org/wiki/1922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s.wikipedia.org/wiki/1927" TargetMode="External"/><Relationship Id="rId11" Type="http://schemas.openxmlformats.org/officeDocument/2006/relationships/hyperlink" Target="http://es.wikipedia.org/wiki/Morfina" TargetMode="External"/><Relationship Id="rId5" Type="http://schemas.openxmlformats.org/officeDocument/2006/relationships/hyperlink" Target="http://es.wikipedia.org/wiki/Quito" TargetMode="External"/><Relationship Id="rId15" Type="http://schemas.openxmlformats.org/officeDocument/2006/relationships/hyperlink" Target="http://es.wikipedia.org/wiki/Baudelaire" TargetMode="External"/><Relationship Id="rId10" Type="http://schemas.openxmlformats.org/officeDocument/2006/relationships/hyperlink" Target="http://es.wikipedia.org/wiki/Neurosis" TargetMode="External"/><Relationship Id="rId19" Type="http://schemas.openxmlformats.org/officeDocument/2006/relationships/hyperlink" Target="http://es.wikipedia.org/wiki/Juan_Ram%C3%B3n_Jim%C3%A9nez" TargetMode="External"/><Relationship Id="rId4" Type="http://schemas.openxmlformats.org/officeDocument/2006/relationships/hyperlink" Target="http://es.wikipedia.org/wiki/1891" TargetMode="External"/><Relationship Id="rId9" Type="http://schemas.openxmlformats.org/officeDocument/2006/relationships/hyperlink" Target="http://es.wikipedia.org/wiki/Modernismo_(literatura_en_espa%C3%B1ol)" TargetMode="External"/><Relationship Id="rId14" Type="http://schemas.openxmlformats.org/officeDocument/2006/relationships/hyperlink" Target="http://es.wikipedia.org/wiki/Paul_Verlain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85918" y="1000108"/>
            <a:ext cx="507209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INSTITUTO TECNOLÓGICO ISABEL DE GODÍN</a:t>
            </a:r>
          </a:p>
          <a:p>
            <a:endParaRPr lang="es-EC" dirty="0"/>
          </a:p>
        </p:txBody>
      </p:sp>
      <p:sp>
        <p:nvSpPr>
          <p:cNvPr id="3" name="2 CuadroTexto"/>
          <p:cNvSpPr txBox="1"/>
          <p:nvPr/>
        </p:nvSpPr>
        <p:spPr>
          <a:xfrm>
            <a:off x="3000364" y="2357430"/>
            <a:ext cx="2397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DOCENCIA VIRTUAL</a:t>
            </a:r>
            <a:endParaRPr lang="es-EC" dirty="0"/>
          </a:p>
        </p:txBody>
      </p:sp>
      <p:sp>
        <p:nvSpPr>
          <p:cNvPr id="4" name="3 CuadroTexto"/>
          <p:cNvSpPr txBox="1"/>
          <p:nvPr/>
        </p:nvSpPr>
        <p:spPr>
          <a:xfrm>
            <a:off x="1071538" y="3357562"/>
            <a:ext cx="47597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TEMA: 4 </a:t>
            </a:r>
            <a:r>
              <a:rPr lang="en-US" sz="2400" dirty="0" err="1" smtClean="0"/>
              <a:t>diapositivas</a:t>
            </a:r>
            <a:r>
              <a:rPr lang="en-US" sz="2400" dirty="0" smtClean="0"/>
              <a:t> de </a:t>
            </a:r>
            <a:r>
              <a:rPr lang="en-US" sz="2400" dirty="0" err="1" smtClean="0"/>
              <a:t>literatura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ESTUDIANTE: Gladys </a:t>
            </a:r>
            <a:r>
              <a:rPr lang="en-US" sz="2400" dirty="0" err="1" smtClean="0"/>
              <a:t>Paredes</a:t>
            </a:r>
            <a:r>
              <a:rPr lang="en-US" sz="2400" dirty="0" smtClean="0"/>
              <a:t>.</a:t>
            </a:r>
            <a:endParaRPr lang="es-EC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143240" y="6072206"/>
            <a:ext cx="2878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Riobamba, </a:t>
            </a:r>
            <a:r>
              <a:rPr lang="en-US" dirty="0" err="1"/>
              <a:t>a</a:t>
            </a:r>
            <a:r>
              <a:rPr lang="en-US" dirty="0" err="1" smtClean="0"/>
              <a:t>bril</a:t>
            </a:r>
            <a:r>
              <a:rPr lang="en-US" dirty="0" smtClean="0"/>
              <a:t> 19 del 2011 </a:t>
            </a:r>
            <a:endParaRPr lang="es-EC" dirty="0"/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192" y="1500174"/>
            <a:ext cx="2568618" cy="4214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GENERACIÓN DECAPITADA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28926" y="3071810"/>
            <a:ext cx="5829296" cy="1538286"/>
          </a:xfrm>
        </p:spPr>
        <p:txBody>
          <a:bodyPr>
            <a:normAutofit fontScale="92500" lnSpcReduction="20000"/>
          </a:bodyPr>
          <a:lstStyle/>
          <a:p>
            <a:r>
              <a:rPr lang="es-EC" dirty="0" smtClean="0"/>
              <a:t>Medardo </a:t>
            </a:r>
            <a:r>
              <a:rPr lang="en-US" dirty="0" smtClean="0"/>
              <a:t>Á</a:t>
            </a:r>
            <a:r>
              <a:rPr lang="es-EC" dirty="0" err="1" smtClean="0"/>
              <a:t>ngel</a:t>
            </a:r>
            <a:r>
              <a:rPr lang="es-EC" dirty="0" smtClean="0"/>
              <a:t> Silva</a:t>
            </a:r>
          </a:p>
          <a:p>
            <a:r>
              <a:rPr lang="es-EC" dirty="0" smtClean="0"/>
              <a:t>Arturo Borja</a:t>
            </a:r>
          </a:p>
          <a:p>
            <a:r>
              <a:rPr lang="es-EC" dirty="0" smtClean="0"/>
              <a:t>Ernesto Noboa y Caamaño</a:t>
            </a:r>
          </a:p>
          <a:p>
            <a:r>
              <a:rPr lang="es-EC" dirty="0" smtClean="0"/>
              <a:t>Humberto Fierro</a:t>
            </a:r>
            <a:endParaRPr lang="es-EC" dirty="0"/>
          </a:p>
        </p:txBody>
      </p:sp>
      <p:pic>
        <p:nvPicPr>
          <p:cNvPr id="4" name="3 Imagen" descr="4336301992_da5e18c19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278034"/>
            <a:ext cx="3571900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MEDARDO ANGEL SILVA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es-EC" sz="2800" dirty="0" smtClean="0"/>
          </a:p>
          <a:p>
            <a:pPr algn="just"/>
            <a:r>
              <a:rPr lang="es-EC" sz="2800" dirty="0" smtClean="0"/>
              <a:t>No se sabe a ciencia cierto si es que realmente Silva fue amigo cercano del resto de integrantes de la llamada </a:t>
            </a:r>
            <a:r>
              <a:rPr lang="es-EC" sz="2800" dirty="0" smtClean="0">
                <a:hlinkClick r:id="rId2"/>
              </a:rPr>
              <a:t>Generación decapitada</a:t>
            </a:r>
            <a:r>
              <a:rPr lang="es-EC" sz="2800" dirty="0" smtClean="0"/>
              <a:t>: los poetas quiteños, </a:t>
            </a:r>
            <a:r>
              <a:rPr lang="es-EC" sz="2800" dirty="0" smtClean="0">
                <a:hlinkClick r:id="rId3"/>
              </a:rPr>
              <a:t>Arturo Borja</a:t>
            </a:r>
            <a:r>
              <a:rPr lang="es-EC" sz="2800" dirty="0" smtClean="0"/>
              <a:t> y </a:t>
            </a:r>
            <a:r>
              <a:rPr lang="es-EC" sz="2800" dirty="0" smtClean="0">
                <a:hlinkClick r:id="rId4"/>
              </a:rPr>
              <a:t>Humberto Fierro</a:t>
            </a:r>
            <a:r>
              <a:rPr lang="es-EC" sz="2800" dirty="0" smtClean="0"/>
              <a:t> y el guayaquileño </a:t>
            </a:r>
            <a:r>
              <a:rPr lang="es-EC" sz="2800" dirty="0" smtClean="0">
                <a:hlinkClick r:id="rId5"/>
              </a:rPr>
              <a:t>Ernesto Noboa y Caamaño</a:t>
            </a:r>
            <a:r>
              <a:rPr lang="es-EC" sz="2800" dirty="0" smtClean="0"/>
              <a:t>; aunque se sabe que al menos compartía una relación de correspondencia con algunos de ellos.</a:t>
            </a:r>
          </a:p>
          <a:p>
            <a:pPr algn="just"/>
            <a:r>
              <a:rPr lang="es-EC" sz="2800" dirty="0" smtClean="0"/>
              <a:t>Su obra está llena de evocaciones a signos modernistas que llegaron tardíamente a Ecuador, pero a pesar de ello se conjuga con rezagos del </a:t>
            </a:r>
            <a:r>
              <a:rPr lang="es-EC" sz="2800" dirty="0" smtClean="0">
                <a:hlinkClick r:id="rId6"/>
              </a:rPr>
              <a:t>romanticismo</a:t>
            </a:r>
            <a:r>
              <a:rPr lang="es-EC" sz="2800" dirty="0" smtClean="0"/>
              <a:t>, lo cual no es una dicotomía sino una visión muy particular del arte de Silva, Fierro, Noboa y Borja.</a:t>
            </a:r>
          </a:p>
          <a:p>
            <a:endParaRPr lang="es-EC" dirty="0"/>
          </a:p>
        </p:txBody>
      </p:sp>
      <p:pic>
        <p:nvPicPr>
          <p:cNvPr id="4" name="3 Imagen" descr="Medardoangelsilv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6644" y="785794"/>
            <a:ext cx="1000132" cy="14263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714356"/>
            <a:ext cx="7772400" cy="785818"/>
          </a:xfrm>
        </p:spPr>
        <p:txBody>
          <a:bodyPr/>
          <a:lstStyle/>
          <a:p>
            <a:r>
              <a:rPr lang="en-US" dirty="0" smtClean="0"/>
              <a:t>Arturo </a:t>
            </a:r>
            <a:r>
              <a:rPr lang="en-US" dirty="0" err="1" smtClean="0"/>
              <a:t>borja</a:t>
            </a:r>
            <a:endParaRPr lang="es-EC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928926" y="2571744"/>
            <a:ext cx="4429156" cy="1357322"/>
          </a:xfrm>
        </p:spPr>
        <p:txBody>
          <a:bodyPr>
            <a:normAutofit/>
          </a:bodyPr>
          <a:lstStyle/>
          <a:p>
            <a:endParaRPr lang="es-EC" b="1" dirty="0" smtClean="0"/>
          </a:p>
          <a:p>
            <a:endParaRPr lang="es-EC" b="1" dirty="0"/>
          </a:p>
          <a:p>
            <a:endParaRPr lang="es-EC" b="1" dirty="0" smtClean="0"/>
          </a:p>
          <a:p>
            <a:endParaRPr lang="es-EC" b="1" dirty="0"/>
          </a:p>
          <a:p>
            <a:endParaRPr lang="es-EC" b="1" dirty="0" smtClean="0"/>
          </a:p>
          <a:p>
            <a:endParaRPr lang="es-EC" b="1" dirty="0"/>
          </a:p>
          <a:p>
            <a:endParaRPr lang="es-EC" sz="5600" b="1" dirty="0" smtClean="0"/>
          </a:p>
          <a:p>
            <a:endParaRPr lang="es-EC" sz="5600" b="1" dirty="0"/>
          </a:p>
          <a:p>
            <a:endParaRPr lang="es-EC" sz="5600" b="1" dirty="0" smtClean="0"/>
          </a:p>
          <a:p>
            <a:endParaRPr lang="es-EC" sz="5600" b="1" dirty="0"/>
          </a:p>
          <a:p>
            <a:endParaRPr lang="es-EC" sz="5600" b="1" dirty="0" smtClean="0"/>
          </a:p>
          <a:p>
            <a:endParaRPr lang="es-EC" sz="5600" b="1" dirty="0"/>
          </a:p>
          <a:p>
            <a:endParaRPr lang="es-EC" sz="5600" b="1" dirty="0" smtClean="0"/>
          </a:p>
          <a:p>
            <a:endParaRPr lang="es-EC" sz="5600" b="1" dirty="0"/>
          </a:p>
          <a:p>
            <a:endParaRPr lang="es-EC" sz="5600" b="1" dirty="0" smtClean="0"/>
          </a:p>
          <a:p>
            <a:endParaRPr lang="es-EC" sz="5600" b="1" dirty="0"/>
          </a:p>
          <a:p>
            <a:endParaRPr lang="es-EC" sz="5600" b="1" dirty="0" smtClean="0"/>
          </a:p>
          <a:p>
            <a:endParaRPr lang="es-EC" sz="5600" b="1" dirty="0"/>
          </a:p>
          <a:p>
            <a:endParaRPr lang="es-EC" sz="5600" b="1" dirty="0" smtClean="0"/>
          </a:p>
          <a:p>
            <a:endParaRPr lang="es-EC" sz="5600" b="1" dirty="0"/>
          </a:p>
          <a:p>
            <a:endParaRPr lang="es-EC" sz="5600" b="1" dirty="0" smtClean="0"/>
          </a:p>
          <a:p>
            <a:endParaRPr lang="es-EC" sz="5600" b="1" dirty="0"/>
          </a:p>
          <a:p>
            <a:endParaRPr lang="es-EC" sz="5600" b="1" dirty="0" smtClean="0"/>
          </a:p>
          <a:p>
            <a:endParaRPr lang="es-EC" sz="5600" b="1" dirty="0"/>
          </a:p>
          <a:p>
            <a:endParaRPr lang="es-EC" sz="5600" b="1" dirty="0" smtClean="0"/>
          </a:p>
          <a:p>
            <a:endParaRPr lang="es-EC" sz="5600" b="1" dirty="0"/>
          </a:p>
          <a:p>
            <a:pPr algn="just"/>
            <a:endParaRPr lang="es-EC" sz="5600" dirty="0" smtClean="0"/>
          </a:p>
          <a:p>
            <a:endParaRPr lang="en-US" dirty="0" smtClean="0"/>
          </a:p>
          <a:p>
            <a:endParaRPr lang="es-EC" dirty="0"/>
          </a:p>
        </p:txBody>
      </p:sp>
      <p:sp>
        <p:nvSpPr>
          <p:cNvPr id="6" name="5 CuadroTexto"/>
          <p:cNvSpPr txBox="1"/>
          <p:nvPr/>
        </p:nvSpPr>
        <p:spPr>
          <a:xfrm>
            <a:off x="214282" y="1571612"/>
            <a:ext cx="86439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dirty="0" smtClean="0"/>
              <a:t>Arturo Borja</a:t>
            </a:r>
            <a:r>
              <a:rPr lang="es-EC" dirty="0" smtClean="0"/>
              <a:t> (</a:t>
            </a:r>
            <a:r>
              <a:rPr lang="es-EC" dirty="0" smtClean="0">
                <a:hlinkClick r:id="rId2" action="ppaction://hlinkfile"/>
              </a:rPr>
              <a:t>Quito</a:t>
            </a:r>
            <a:r>
              <a:rPr lang="es-EC" dirty="0" smtClean="0"/>
              <a:t>, 1892 - </a:t>
            </a:r>
            <a:r>
              <a:rPr lang="es-EC" dirty="0" err="1" smtClean="0"/>
              <a:t>idem</a:t>
            </a:r>
            <a:r>
              <a:rPr lang="es-EC" dirty="0" smtClean="0"/>
              <a:t>, 1912) fue un poeta </a:t>
            </a:r>
            <a:r>
              <a:rPr lang="es-EC" dirty="0" smtClean="0">
                <a:hlinkClick r:id="rId3" action="ppaction://hlinkfile" tooltip="Ecuador"/>
              </a:rPr>
              <a:t>ecuatoriano</a:t>
            </a:r>
            <a:r>
              <a:rPr lang="es-EC" dirty="0" smtClean="0"/>
              <a:t> perteneciente a la llamada </a:t>
            </a:r>
            <a:r>
              <a:rPr lang="es-EC" dirty="0" smtClean="0">
                <a:hlinkClick r:id="rId4" action="ppaction://hlinkfile"/>
              </a:rPr>
              <a:t>Generación decapitada</a:t>
            </a:r>
            <a:r>
              <a:rPr lang="es-EC" dirty="0" smtClean="0"/>
              <a:t> y el primero del grupo en despuntar como </a:t>
            </a:r>
            <a:r>
              <a:rPr lang="es-EC" dirty="0" smtClean="0">
                <a:hlinkClick r:id="rId5" action="ppaction://hlinkfile" tooltip="Modernismo (literatura en español)"/>
              </a:rPr>
              <a:t>modernista</a:t>
            </a:r>
            <a:r>
              <a:rPr lang="es-EC" dirty="0" smtClean="0"/>
              <a:t>. Es muy escasa su obra artística pero suficiente para determinar la calidad de poeta: una corona de 20 composiciones forma el libro titulado </a:t>
            </a:r>
            <a:r>
              <a:rPr lang="es-EC" i="1" dirty="0" smtClean="0">
                <a:hlinkClick r:id="rId6" tooltip="s:La flauta de ónix"/>
              </a:rPr>
              <a:t>La flauta de ónix</a:t>
            </a:r>
            <a:r>
              <a:rPr lang="es-EC" dirty="0" smtClean="0"/>
              <a:t>, y 6 poemas más; obras que fueron publicadas póstumamente. Se </a:t>
            </a:r>
            <a:r>
              <a:rPr lang="es-EC" dirty="0" smtClean="0">
                <a:hlinkClick r:id="rId7" action="ppaction://hlinkfile" tooltip="Suicidio"/>
              </a:rPr>
              <a:t>suicidó</a:t>
            </a:r>
            <a:r>
              <a:rPr lang="es-EC" dirty="0" smtClean="0"/>
              <a:t> en </a:t>
            </a:r>
            <a:r>
              <a:rPr lang="es-EC" dirty="0" smtClean="0">
                <a:hlinkClick r:id="rId8" action="ppaction://hlinkfile"/>
              </a:rPr>
              <a:t>1912</a:t>
            </a:r>
            <a:r>
              <a:rPr lang="es-EC" dirty="0" smtClean="0"/>
              <a:t>, contando apenas con 20 años de edad</a:t>
            </a:r>
          </a:p>
          <a:p>
            <a:pPr algn="just"/>
            <a:endParaRPr lang="en-US" dirty="0" smtClean="0"/>
          </a:p>
          <a:p>
            <a:pPr algn="just"/>
            <a:r>
              <a:rPr lang="es-EC" b="1" dirty="0" smtClean="0"/>
              <a:t>Cualidades de su obra</a:t>
            </a:r>
          </a:p>
          <a:p>
            <a:pPr algn="just"/>
            <a:r>
              <a:rPr lang="es-EC" dirty="0" smtClean="0"/>
              <a:t>Sus primeras composiciones respiran un poco de optimismo como en su poema </a:t>
            </a:r>
            <a:r>
              <a:rPr lang="es-EC" i="1" dirty="0" smtClean="0">
                <a:hlinkClick r:id="rId9" tooltip="s:Idilio estival"/>
              </a:rPr>
              <a:t>Idilio estival</a:t>
            </a:r>
            <a:r>
              <a:rPr lang="es-EC" dirty="0" smtClean="0"/>
              <a:t>. La melancolía va cubriéndolo como un manto siniestro y constituye una segunda temática de sus composiciones. A esta posición de su alma sigue una profunda desesperación que se verá transfigurada en el deseo de muerte y en su obsesión con ésta.</a:t>
            </a:r>
          </a:p>
          <a:p>
            <a:pPr algn="just"/>
            <a:r>
              <a:rPr lang="es-EC" dirty="0" smtClean="0"/>
              <a:t>Las figuras literarias le vienen a la mano como quien llama a las aves caseras para alimentarlas. Con aquellas manifiesta dolorosamente su estado de ánimo, sus pensamientos desesperantes, sus angustias y algunos claros agradables de su vida.</a:t>
            </a:r>
          </a:p>
          <a:p>
            <a:pPr algn="just"/>
            <a:r>
              <a:rPr lang="es-EC" dirty="0" smtClean="0"/>
              <a:t>Se distingue por la pulcritud en la forma y la variedad exótica de sus versos.</a:t>
            </a:r>
          </a:p>
          <a:p>
            <a:endParaRPr lang="es-EC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14290"/>
            <a:ext cx="8305800" cy="1143000"/>
          </a:xfrm>
        </p:spPr>
        <p:txBody>
          <a:bodyPr/>
          <a:lstStyle/>
          <a:p>
            <a:r>
              <a:rPr lang="en-US" dirty="0" smtClean="0"/>
              <a:t>HUMBERTO FIERRO</a:t>
            </a:r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785786" y="1225689"/>
            <a:ext cx="70009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400" b="1" dirty="0" smtClean="0"/>
              <a:t>Humberto Fierro</a:t>
            </a:r>
            <a:r>
              <a:rPr lang="es-EC" sz="2400" dirty="0" smtClean="0"/>
              <a:t> (n. en </a:t>
            </a:r>
            <a:r>
              <a:rPr lang="es-EC" sz="2400" dirty="0" smtClean="0">
                <a:hlinkClick r:id="rId2" action="ppaction://hlinkfile"/>
              </a:rPr>
              <a:t>Quito</a:t>
            </a:r>
            <a:r>
              <a:rPr lang="es-EC" sz="2400" dirty="0" smtClean="0"/>
              <a:t> en </a:t>
            </a:r>
            <a:r>
              <a:rPr lang="es-EC" sz="2400" dirty="0" smtClean="0">
                <a:hlinkClick r:id="rId3" action="ppaction://hlinkfile"/>
              </a:rPr>
              <a:t>1890</a:t>
            </a:r>
            <a:r>
              <a:rPr lang="es-EC" sz="2400" dirty="0" smtClean="0"/>
              <a:t> - </a:t>
            </a:r>
            <a:r>
              <a:rPr lang="es-EC" sz="2400" dirty="0" err="1" smtClean="0"/>
              <a:t>idem</a:t>
            </a:r>
            <a:r>
              <a:rPr lang="es-EC" sz="2400" dirty="0" smtClean="0"/>
              <a:t> </a:t>
            </a:r>
            <a:r>
              <a:rPr lang="es-EC" sz="2400" dirty="0" smtClean="0">
                <a:hlinkClick r:id="rId4" action="ppaction://hlinkfile"/>
              </a:rPr>
              <a:t>1929</a:t>
            </a:r>
            <a:r>
              <a:rPr lang="es-EC" sz="2400" dirty="0" smtClean="0"/>
              <a:t>), fue un </a:t>
            </a:r>
            <a:r>
              <a:rPr lang="es-EC" sz="2400" dirty="0" smtClean="0">
                <a:hlinkClick r:id="rId5" action="ppaction://hlinkfile"/>
              </a:rPr>
              <a:t>poeta</a:t>
            </a:r>
            <a:r>
              <a:rPr lang="es-EC" sz="2400" dirty="0" smtClean="0"/>
              <a:t> </a:t>
            </a:r>
            <a:r>
              <a:rPr lang="es-EC" sz="2400" dirty="0" smtClean="0">
                <a:hlinkClick r:id="rId6" action="ppaction://hlinkfile" tooltip="Ecuador"/>
              </a:rPr>
              <a:t>ecuatoriano</a:t>
            </a:r>
            <a:r>
              <a:rPr lang="es-EC" sz="2400" dirty="0" smtClean="0"/>
              <a:t> perteneciente a la denominada </a:t>
            </a:r>
            <a:r>
              <a:rPr lang="es-EC" sz="2400" dirty="0" smtClean="0">
                <a:hlinkClick r:id="rId7" action="ppaction://hlinkfile"/>
              </a:rPr>
              <a:t>Generación decapitada</a:t>
            </a:r>
            <a:r>
              <a:rPr lang="es-EC" sz="2400" dirty="0" smtClean="0"/>
              <a:t>, compuesta por varios poetas de principios del siglo XX. hijo de una familia pudiente de la época, sus primeros poemas fueron publicados a petición de su amigo el también poeta </a:t>
            </a:r>
            <a:r>
              <a:rPr lang="es-EC" sz="2400" dirty="0" smtClean="0">
                <a:hlinkClick r:id="rId8" action="ppaction://hlinkfile"/>
              </a:rPr>
              <a:t>Arturo Borja</a:t>
            </a:r>
            <a:r>
              <a:rPr lang="es-EC" sz="2400" dirty="0" smtClean="0"/>
              <a:t>.</a:t>
            </a:r>
          </a:p>
          <a:p>
            <a:pPr algn="just"/>
            <a:r>
              <a:rPr lang="es-EC" sz="2400" dirty="0" smtClean="0"/>
              <a:t>Debido a que desempeñaba un modesto cargo como servidor público centraba toda su atención en la poesía, en </a:t>
            </a:r>
            <a:r>
              <a:rPr lang="es-EC" sz="2400" dirty="0" smtClean="0">
                <a:hlinkClick r:id="rId9" action="ppaction://hlinkfile"/>
              </a:rPr>
              <a:t>1919</a:t>
            </a:r>
            <a:r>
              <a:rPr lang="es-EC" sz="2400" dirty="0" smtClean="0"/>
              <a:t> publicó su primer libro titulado “El laúd en el valle”, su segundo libro “Velada palatina” no se publicó sino hasta 20 años después de su muerte en 1949</a:t>
            </a:r>
            <a:endParaRPr lang="es-EC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ERNESTO NOBOA Y CAAMAÑO</a:t>
            </a:r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s-EC" b="1" dirty="0" smtClean="0"/>
              <a:t>EMOCION VESPERAL</a:t>
            </a:r>
            <a:br>
              <a:rPr lang="es-EC" b="1" dirty="0" smtClean="0"/>
            </a:br>
            <a:r>
              <a:rPr lang="es-EC" dirty="0" smtClean="0"/>
              <a:t>A MANUEL ARTETA, COMO A UN HERMANO</a:t>
            </a:r>
          </a:p>
          <a:p>
            <a:r>
              <a:rPr lang="es-EC" sz="1200" dirty="0" smtClean="0"/>
              <a:t>Hay tardes en las que uno desearía</a:t>
            </a:r>
            <a:br>
              <a:rPr lang="es-EC" sz="1200" dirty="0" smtClean="0"/>
            </a:br>
            <a:r>
              <a:rPr lang="es-EC" sz="1200" dirty="0" smtClean="0"/>
              <a:t>embarcarse y partir sin rumbo cierto, </a:t>
            </a:r>
            <a:br>
              <a:rPr lang="es-EC" sz="1200" dirty="0" smtClean="0"/>
            </a:br>
            <a:r>
              <a:rPr lang="es-EC" sz="1200" dirty="0" smtClean="0"/>
              <a:t>y, silenciosamente, de algún puerto, </a:t>
            </a:r>
            <a:br>
              <a:rPr lang="es-EC" sz="1200" dirty="0" smtClean="0"/>
            </a:br>
            <a:r>
              <a:rPr lang="es-EC" sz="1200" dirty="0" smtClean="0"/>
              <a:t>irse alejando mientras muere el día; </a:t>
            </a:r>
          </a:p>
          <a:p>
            <a:endParaRPr lang="es-EC" sz="1200" dirty="0" smtClean="0"/>
          </a:p>
          <a:p>
            <a:r>
              <a:rPr lang="es-EC" sz="1200" dirty="0" smtClean="0"/>
              <a:t>Emprender una larga travesía</a:t>
            </a:r>
            <a:br>
              <a:rPr lang="es-EC" sz="1200" dirty="0" smtClean="0"/>
            </a:br>
            <a:r>
              <a:rPr lang="es-EC" sz="1200" dirty="0" smtClean="0"/>
              <a:t>y perderse después en un desierto </a:t>
            </a:r>
            <a:br>
              <a:rPr lang="es-EC" sz="1200" dirty="0" smtClean="0"/>
            </a:br>
            <a:r>
              <a:rPr lang="es-EC" sz="1200" dirty="0" smtClean="0"/>
              <a:t>y misterioso mar, no descubierto </a:t>
            </a:r>
            <a:br>
              <a:rPr lang="es-EC" sz="1200" dirty="0" smtClean="0"/>
            </a:br>
            <a:r>
              <a:rPr lang="es-EC" sz="1200" dirty="0" smtClean="0"/>
              <a:t>por ningún navegante todavía.</a:t>
            </a:r>
          </a:p>
          <a:p>
            <a:endParaRPr lang="es-EC" sz="1200" dirty="0" smtClean="0"/>
          </a:p>
          <a:p>
            <a:r>
              <a:rPr lang="es-EC" sz="1200" dirty="0" smtClean="0"/>
              <a:t>Aunque uno sepa que hasta los remotos </a:t>
            </a:r>
            <a:br>
              <a:rPr lang="es-EC" sz="1200" dirty="0" smtClean="0"/>
            </a:br>
            <a:r>
              <a:rPr lang="es-EC" sz="1200" dirty="0" smtClean="0"/>
              <a:t>confines de los piélagos ignotos</a:t>
            </a:r>
            <a:br>
              <a:rPr lang="es-EC" sz="1200" dirty="0" smtClean="0"/>
            </a:br>
            <a:r>
              <a:rPr lang="es-EC" sz="1200" dirty="0" smtClean="0"/>
              <a:t>le seguirá el cortejo de sus penas, </a:t>
            </a:r>
          </a:p>
          <a:p>
            <a:endParaRPr lang="es-EC" sz="1800" dirty="0" smtClean="0"/>
          </a:p>
          <a:p>
            <a:r>
              <a:rPr lang="es-EC" sz="1200" dirty="0" smtClean="0"/>
              <a:t>Y que, al desvanecerse el espejismo, </a:t>
            </a:r>
            <a:br>
              <a:rPr lang="es-EC" sz="1200" dirty="0" smtClean="0"/>
            </a:br>
            <a:r>
              <a:rPr lang="es-EC" sz="1200" dirty="0" smtClean="0"/>
              <a:t>desde las glaucas ondas del abismo </a:t>
            </a:r>
            <a:br>
              <a:rPr lang="es-EC" sz="1200" dirty="0" smtClean="0"/>
            </a:br>
            <a:r>
              <a:rPr lang="es-EC" sz="1200" dirty="0" smtClean="0"/>
              <a:t>le tentarán las últimas sirenas. </a:t>
            </a:r>
          </a:p>
          <a:p>
            <a:endParaRPr lang="es-EC" dirty="0" smtClean="0"/>
          </a:p>
          <a:p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C" b="1" dirty="0" smtClean="0"/>
              <a:t>Ernesto Noboa y Caamaño</a:t>
            </a:r>
            <a:r>
              <a:rPr lang="es-EC" dirty="0" smtClean="0"/>
              <a:t> (</a:t>
            </a:r>
            <a:r>
              <a:rPr lang="es-EC" dirty="0" smtClean="0">
                <a:hlinkClick r:id="rId2" action="ppaction://hlinkfile"/>
              </a:rPr>
              <a:t>Guayaquil</a:t>
            </a:r>
            <a:r>
              <a:rPr lang="es-EC" dirty="0" smtClean="0"/>
              <a:t>, </a:t>
            </a:r>
            <a:r>
              <a:rPr lang="es-EC" dirty="0" smtClean="0">
                <a:hlinkClick r:id="rId3" action="ppaction://hlinkfile"/>
              </a:rPr>
              <a:t>Ecuador</a:t>
            </a:r>
            <a:r>
              <a:rPr lang="es-EC" dirty="0" smtClean="0"/>
              <a:t>, </a:t>
            </a:r>
            <a:r>
              <a:rPr lang="es-EC" dirty="0" smtClean="0">
                <a:hlinkClick r:id="rId4" action="ppaction://hlinkfile"/>
              </a:rPr>
              <a:t>1891</a:t>
            </a:r>
            <a:r>
              <a:rPr lang="es-EC" dirty="0" smtClean="0"/>
              <a:t> - </a:t>
            </a:r>
            <a:r>
              <a:rPr lang="es-EC" dirty="0" smtClean="0">
                <a:hlinkClick r:id="rId5" action="ppaction://hlinkfile"/>
              </a:rPr>
              <a:t>Quito</a:t>
            </a:r>
            <a:r>
              <a:rPr lang="es-EC" dirty="0" smtClean="0"/>
              <a:t>, </a:t>
            </a:r>
            <a:r>
              <a:rPr lang="es-EC" dirty="0" smtClean="0">
                <a:hlinkClick r:id="rId6" action="ppaction://hlinkfile"/>
              </a:rPr>
              <a:t>1927</a:t>
            </a:r>
            <a:r>
              <a:rPr lang="es-EC" dirty="0" smtClean="0"/>
              <a:t>) es un </a:t>
            </a:r>
            <a:r>
              <a:rPr lang="es-EC" dirty="0" smtClean="0">
                <a:hlinkClick r:id="rId7" action="ppaction://hlinkfile"/>
              </a:rPr>
              <a:t>poeta</a:t>
            </a:r>
            <a:r>
              <a:rPr lang="es-EC" dirty="0" smtClean="0"/>
              <a:t> </a:t>
            </a:r>
            <a:r>
              <a:rPr lang="es-EC" dirty="0" smtClean="0">
                <a:hlinkClick r:id="rId3" action="ppaction://hlinkfile" tooltip="Ecuador"/>
              </a:rPr>
              <a:t>ecuatoriano</a:t>
            </a:r>
            <a:r>
              <a:rPr lang="es-EC" dirty="0" smtClean="0"/>
              <a:t>, perteneciente a la llamada «</a:t>
            </a:r>
            <a:r>
              <a:rPr lang="es-EC" dirty="0" smtClean="0">
                <a:hlinkClick r:id="rId8" action="ppaction://hlinkfile"/>
              </a:rPr>
              <a:t>Generación decapitada</a:t>
            </a:r>
            <a:r>
              <a:rPr lang="es-EC" dirty="0" smtClean="0"/>
              <a:t>». Fue una figura del </a:t>
            </a:r>
            <a:r>
              <a:rPr lang="es-EC" dirty="0" smtClean="0">
                <a:hlinkClick r:id="rId9" action="ppaction://hlinkfile" tooltip="Modernismo (literatura en español)"/>
              </a:rPr>
              <a:t>modernismo</a:t>
            </a:r>
            <a:r>
              <a:rPr lang="es-EC" dirty="0" smtClean="0"/>
              <a:t> en su país.</a:t>
            </a:r>
          </a:p>
          <a:p>
            <a:r>
              <a:rPr lang="es-EC" dirty="0" smtClean="0"/>
              <a:t>Hijo de familia acomodada, se vio siempre acosado por una </a:t>
            </a:r>
            <a:r>
              <a:rPr lang="es-EC" dirty="0" smtClean="0">
                <a:hlinkClick r:id="rId10" action="ppaction://hlinkfile"/>
              </a:rPr>
              <a:t>neurosis</a:t>
            </a:r>
            <a:r>
              <a:rPr lang="es-EC" dirty="0" smtClean="0"/>
              <a:t> que sólo la </a:t>
            </a:r>
            <a:r>
              <a:rPr lang="es-EC" dirty="0" smtClean="0">
                <a:hlinkClick r:id="rId11" action="ppaction://hlinkfile"/>
              </a:rPr>
              <a:t>morfina</a:t>
            </a:r>
            <a:r>
              <a:rPr lang="es-EC" dirty="0" smtClean="0"/>
              <a:t> lograba calmarle. Buscó fortalecer su mente viajando por </a:t>
            </a:r>
            <a:r>
              <a:rPr lang="es-EC" dirty="0" smtClean="0">
                <a:hlinkClick r:id="rId12" action="ppaction://hlinkfile"/>
              </a:rPr>
              <a:t>Europa</a:t>
            </a:r>
            <a:r>
              <a:rPr lang="es-EC" dirty="0" smtClean="0"/>
              <a:t>, pero en el fondo se sentía irremediablemente perdido, y sin ánimo para sobreponerse a la soledad de su mundo. En su poesía, revestida de inigualable delicadeza y perfección, se nota la influencia de </a:t>
            </a:r>
            <a:r>
              <a:rPr lang="es-EC" dirty="0" err="1" smtClean="0">
                <a:hlinkClick r:id="rId13" action="ppaction://hlinkfile" tooltip="Albert Samain"/>
              </a:rPr>
              <a:t>Samain</a:t>
            </a:r>
            <a:r>
              <a:rPr lang="es-EC" dirty="0" smtClean="0"/>
              <a:t>, </a:t>
            </a:r>
            <a:r>
              <a:rPr lang="es-EC" dirty="0" err="1" smtClean="0">
                <a:hlinkClick r:id="rId14" action="ppaction://hlinkfile" tooltip="Paul Verlaine"/>
              </a:rPr>
              <a:t>Verlaine</a:t>
            </a:r>
            <a:r>
              <a:rPr lang="es-EC" dirty="0" smtClean="0"/>
              <a:t> y </a:t>
            </a:r>
            <a:r>
              <a:rPr lang="es-EC" dirty="0" smtClean="0">
                <a:hlinkClick r:id="rId15" action="ppaction://hlinkfile" tooltip="Baudelaire"/>
              </a:rPr>
              <a:t>Baudelaire</a:t>
            </a:r>
            <a:r>
              <a:rPr lang="es-EC" dirty="0" smtClean="0"/>
              <a:t>. Casi toda su obra, marcada por la angustia y el hastío, se halla recogida en el libro </a:t>
            </a:r>
            <a:r>
              <a:rPr lang="es-EC" i="1" dirty="0" smtClean="0"/>
              <a:t>Romanza de las Horas</a:t>
            </a:r>
            <a:r>
              <a:rPr lang="es-EC" dirty="0" smtClean="0"/>
              <a:t>, publicado en </a:t>
            </a:r>
            <a:r>
              <a:rPr lang="es-EC" dirty="0" smtClean="0">
                <a:hlinkClick r:id="rId16" action="ppaction://hlinkfile"/>
              </a:rPr>
              <a:t>1922</a:t>
            </a:r>
            <a:r>
              <a:rPr lang="es-EC" dirty="0" smtClean="0"/>
              <a:t>. Para algunos, su poema </a:t>
            </a:r>
            <a:r>
              <a:rPr lang="es-EC" i="1" dirty="0" smtClean="0"/>
              <a:t>Emoción vesperal</a:t>
            </a:r>
            <a:r>
              <a:rPr lang="es-EC" dirty="0" smtClean="0"/>
              <a:t> marcó toda una época. Es uno de los poetas ecuatorianos más difundidos, y muchos de sus poemas son repetidos y cantados por el pueblo. También escribió algunas obras de crítica.</a:t>
            </a:r>
          </a:p>
          <a:p>
            <a:r>
              <a:rPr lang="es-EC" dirty="0" smtClean="0"/>
              <a:t>Dentro de sus influencias destacan los </a:t>
            </a:r>
            <a:r>
              <a:rPr lang="es-EC" dirty="0" smtClean="0">
                <a:hlinkClick r:id="rId17" action="ppaction://hlinkfile" tooltip="Poetas malditos"/>
              </a:rPr>
              <a:t>poetas malditos</a:t>
            </a:r>
            <a:r>
              <a:rPr lang="es-EC" dirty="0" smtClean="0"/>
              <a:t>, </a:t>
            </a:r>
            <a:r>
              <a:rPr lang="es-EC" dirty="0" smtClean="0">
                <a:hlinkClick r:id="rId18" action="ppaction://hlinkfile"/>
              </a:rPr>
              <a:t>Rubén Darío</a:t>
            </a:r>
            <a:r>
              <a:rPr lang="es-EC" dirty="0" smtClean="0"/>
              <a:t> y </a:t>
            </a:r>
            <a:r>
              <a:rPr lang="es-EC" dirty="0" smtClean="0">
                <a:hlinkClick r:id="rId19" action="ppaction://hlinkfile"/>
              </a:rPr>
              <a:t>Juan Ramón Jiménez</a:t>
            </a:r>
            <a:r>
              <a:rPr lang="es-EC" dirty="0" smtClean="0"/>
              <a:t>.</a:t>
            </a:r>
          </a:p>
          <a:p>
            <a:endParaRPr lang="es-EC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85786" y="1000108"/>
            <a:ext cx="45005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WEBIOGRAFÍA</a:t>
            </a:r>
          </a:p>
          <a:p>
            <a:r>
              <a:rPr lang="en-US" dirty="0" smtClean="0"/>
              <a:t>http/www.google.com/</a:t>
            </a:r>
          </a:p>
          <a:p>
            <a:r>
              <a:rPr lang="en-US" dirty="0" smtClean="0"/>
              <a:t>http/www.ecuadorliteratura.homestead.com/</a:t>
            </a:r>
          </a:p>
          <a:p>
            <a:r>
              <a:rPr lang="en-US" dirty="0" smtClean="0"/>
              <a:t>http/files/</a:t>
            </a:r>
            <a:r>
              <a:rPr lang="en-US" dirty="0" err="1" smtClean="0"/>
              <a:t>poesía</a:t>
            </a:r>
            <a:r>
              <a:rPr lang="en-US" dirty="0" smtClean="0"/>
              <a:t>/ernestonoboa.htm</a:t>
            </a:r>
          </a:p>
          <a:p>
            <a:r>
              <a:rPr lang="en-US" dirty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671</Words>
  <Application>Microsoft Office PowerPoint</Application>
  <PresentationFormat>Presentación en pantalla (4:3)</PresentationFormat>
  <Paragraphs>69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Diapositiva 1</vt:lpstr>
      <vt:lpstr>GENERACIÓN DECAPITADA</vt:lpstr>
      <vt:lpstr>MEDARDO ANGEL SILVA</vt:lpstr>
      <vt:lpstr>Arturo borja</vt:lpstr>
      <vt:lpstr>HUMBERTO FIERRO</vt:lpstr>
      <vt:lpstr>ERNESTO NOBOA Y CAAMAÑO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GENERACIÓN DECAPITADA</dc:title>
  <dc:creator>USUARIO</dc:creator>
  <cp:lastModifiedBy>USUARIO</cp:lastModifiedBy>
  <cp:revision>12</cp:revision>
  <dcterms:created xsi:type="dcterms:W3CDTF">2011-04-20T02:59:21Z</dcterms:created>
  <dcterms:modified xsi:type="dcterms:W3CDTF">2011-04-20T04:32:19Z</dcterms:modified>
</cp:coreProperties>
</file>